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sldIdLst>
    <p:sldId id="256" r:id="rId2"/>
    <p:sldId id="262" r:id="rId3"/>
    <p:sldId id="265" r:id="rId4"/>
    <p:sldId id="266" r:id="rId5"/>
    <p:sldId id="294" r:id="rId6"/>
    <p:sldId id="267" r:id="rId7"/>
    <p:sldId id="296" r:id="rId8"/>
    <p:sldId id="268" r:id="rId9"/>
    <p:sldId id="297" r:id="rId10"/>
    <p:sldId id="343" r:id="rId11"/>
    <p:sldId id="270" r:id="rId12"/>
    <p:sldId id="298" r:id="rId13"/>
    <p:sldId id="269" r:id="rId14"/>
    <p:sldId id="271" r:id="rId15"/>
    <p:sldId id="279" r:id="rId16"/>
    <p:sldId id="278" r:id="rId17"/>
    <p:sldId id="281" r:id="rId18"/>
    <p:sldId id="280" r:id="rId19"/>
    <p:sldId id="275" r:id="rId20"/>
    <p:sldId id="276" r:id="rId21"/>
    <p:sldId id="277" r:id="rId22"/>
    <p:sldId id="272" r:id="rId23"/>
    <p:sldId id="274" r:id="rId24"/>
    <p:sldId id="273" r:id="rId25"/>
    <p:sldId id="299" r:id="rId26"/>
    <p:sldId id="305" r:id="rId27"/>
    <p:sldId id="300" r:id="rId28"/>
    <p:sldId id="283" r:id="rId29"/>
    <p:sldId id="284" r:id="rId30"/>
    <p:sldId id="288" r:id="rId31"/>
    <p:sldId id="301" r:id="rId32"/>
    <p:sldId id="287" r:id="rId33"/>
    <p:sldId id="302" r:id="rId34"/>
    <p:sldId id="282" r:id="rId35"/>
    <p:sldId id="286" r:id="rId36"/>
    <p:sldId id="303" r:id="rId37"/>
    <p:sldId id="289" r:id="rId38"/>
    <p:sldId id="306" r:id="rId39"/>
    <p:sldId id="290" r:id="rId40"/>
    <p:sldId id="293" r:id="rId41"/>
    <p:sldId id="292" r:id="rId42"/>
    <p:sldId id="291" r:id="rId43"/>
    <p:sldId id="304" r:id="rId44"/>
    <p:sldId id="310" r:id="rId45"/>
    <p:sldId id="330" r:id="rId46"/>
    <p:sldId id="307" r:id="rId47"/>
    <p:sldId id="331" r:id="rId48"/>
    <p:sldId id="308" r:id="rId49"/>
    <p:sldId id="332" r:id="rId50"/>
    <p:sldId id="309" r:id="rId51"/>
    <p:sldId id="333" r:id="rId52"/>
    <p:sldId id="334" r:id="rId53"/>
    <p:sldId id="311" r:id="rId54"/>
    <p:sldId id="335" r:id="rId55"/>
    <p:sldId id="336" r:id="rId56"/>
    <p:sldId id="337" r:id="rId57"/>
    <p:sldId id="312" r:id="rId58"/>
    <p:sldId id="320" r:id="rId59"/>
    <p:sldId id="313" r:id="rId60"/>
    <p:sldId id="314" r:id="rId61"/>
    <p:sldId id="315" r:id="rId62"/>
    <p:sldId id="316" r:id="rId63"/>
    <p:sldId id="317" r:id="rId64"/>
    <p:sldId id="318" r:id="rId65"/>
    <p:sldId id="323" r:id="rId66"/>
    <p:sldId id="329" r:id="rId67"/>
    <p:sldId id="321" r:id="rId68"/>
    <p:sldId id="327" r:id="rId69"/>
    <p:sldId id="322" r:id="rId70"/>
    <p:sldId id="328" r:id="rId71"/>
    <p:sldId id="324" r:id="rId72"/>
    <p:sldId id="338" r:id="rId73"/>
    <p:sldId id="339" r:id="rId74"/>
    <p:sldId id="325" r:id="rId75"/>
    <p:sldId id="340" r:id="rId76"/>
    <p:sldId id="326" r:id="rId77"/>
    <p:sldId id="341" r:id="rId78"/>
    <p:sldId id="342" r:id="rId79"/>
    <p:sldId id="285"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53" autoAdjust="0"/>
  </p:normalViewPr>
  <p:slideViewPr>
    <p:cSldViewPr snapToGrid="0">
      <p:cViewPr varScale="1">
        <p:scale>
          <a:sx n="66" d="100"/>
          <a:sy n="66" d="100"/>
        </p:scale>
        <p:origin x="122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ED2ED2-A530-2844-98D7-34E94C02E4E2}"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zh-CN" altLang="en-US"/>
        </a:p>
      </dgm:t>
    </dgm:pt>
    <dgm:pt modelId="{C830E62A-B07E-8E41-8B39-31B09E142FAC}">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大数据管理系统的体系架构</a:t>
          </a:r>
        </a:p>
      </dgm:t>
    </dgm:pt>
    <dgm:pt modelId="{50F4E332-A79A-D14F-AD65-A6A00181FC55}" type="parTrans" cxnId="{883358C5-0FBD-3541-9507-52523F2911D3}">
      <dgm:prSet/>
      <dgm:spPr/>
      <dgm:t>
        <a:bodyPr/>
        <a:lstStyle/>
        <a:p>
          <a:endParaRPr lang="zh-CN" altLang="en-US">
            <a:latin typeface="微软雅黑" panose="020B0503020204020204" pitchFamily="34" charset="-122"/>
            <a:ea typeface="微软雅黑" panose="020B0503020204020204" pitchFamily="34" charset="-122"/>
          </a:endParaRPr>
        </a:p>
      </dgm:t>
    </dgm:pt>
    <dgm:pt modelId="{592A0E00-2B1F-C244-B07A-2BB3571A7ABF}" type="sibTrans" cxnId="{883358C5-0FBD-3541-9507-52523F2911D3}">
      <dgm:prSet/>
      <dgm:spPr/>
      <dgm:t>
        <a:bodyPr/>
        <a:lstStyle/>
        <a:p>
          <a:endParaRPr lang="zh-CN" altLang="en-US">
            <a:latin typeface="微软雅黑" panose="020B0503020204020204" pitchFamily="34" charset="-122"/>
            <a:ea typeface="微软雅黑" panose="020B0503020204020204" pitchFamily="34" charset="-122"/>
          </a:endParaRPr>
        </a:p>
      </dgm:t>
    </dgm:pt>
    <dgm:pt modelId="{142AE4CB-28E7-5345-94B4-164E4EA41AFD}">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存储与索引</a:t>
          </a:r>
        </a:p>
      </dgm:t>
    </dgm:pt>
    <dgm:pt modelId="{A944E38C-F5F3-9848-A332-52D3C82436AC}" type="parTrans" cxnId="{FD476B85-AB91-D845-8E6D-F9AEF0818837}">
      <dgm:prSet/>
      <dgm:spPr/>
      <dgm:t>
        <a:bodyPr/>
        <a:lstStyle/>
        <a:p>
          <a:endParaRPr lang="zh-CN" altLang="en-US">
            <a:latin typeface="微软雅黑" panose="020B0503020204020204" pitchFamily="34" charset="-122"/>
            <a:ea typeface="微软雅黑" panose="020B0503020204020204" pitchFamily="34" charset="-122"/>
          </a:endParaRPr>
        </a:p>
      </dgm:t>
    </dgm:pt>
    <dgm:pt modelId="{8FDEE605-4646-2B47-AE96-DAD6E22A6735}" type="sibTrans" cxnId="{FD476B85-AB91-D845-8E6D-F9AEF0818837}">
      <dgm:prSet/>
      <dgm:spPr/>
      <dgm:t>
        <a:bodyPr/>
        <a:lstStyle/>
        <a:p>
          <a:endParaRPr lang="zh-CN" altLang="en-US">
            <a:latin typeface="微软雅黑" panose="020B0503020204020204" pitchFamily="34" charset="-122"/>
            <a:ea typeface="微软雅黑" panose="020B0503020204020204" pitchFamily="34" charset="-122"/>
          </a:endParaRPr>
        </a:p>
      </dgm:t>
    </dgm:pt>
    <dgm:pt modelId="{1569AFC5-6FDB-D24C-9589-6F64CE14A877}">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分布式查询处理优化</a:t>
          </a:r>
        </a:p>
      </dgm:t>
    </dgm:pt>
    <dgm:pt modelId="{F4ECAFC4-E2DE-C74C-A214-6B0AB9F85735}" type="parTrans" cxnId="{C33633D5-19F0-E94E-8B36-C5855ED11613}">
      <dgm:prSet/>
      <dgm:spPr/>
      <dgm:t>
        <a:bodyPr/>
        <a:lstStyle/>
        <a:p>
          <a:endParaRPr lang="zh-CN" altLang="en-US">
            <a:latin typeface="微软雅黑" panose="020B0503020204020204" pitchFamily="34" charset="-122"/>
            <a:ea typeface="微软雅黑" panose="020B0503020204020204" pitchFamily="34" charset="-122"/>
          </a:endParaRPr>
        </a:p>
      </dgm:t>
    </dgm:pt>
    <dgm:pt modelId="{73F54829-1596-7F4B-97D3-1056127892F5}" type="sibTrans" cxnId="{C33633D5-19F0-E94E-8B36-C5855ED11613}">
      <dgm:prSet/>
      <dgm:spPr/>
      <dgm:t>
        <a:bodyPr/>
        <a:lstStyle/>
        <a:p>
          <a:endParaRPr lang="zh-CN" altLang="en-US">
            <a:latin typeface="微软雅黑" panose="020B0503020204020204" pitchFamily="34" charset="-122"/>
            <a:ea typeface="微软雅黑" panose="020B0503020204020204" pitchFamily="34" charset="-122"/>
          </a:endParaRPr>
        </a:p>
      </dgm:t>
    </dgm:pt>
    <dgm:pt modelId="{334B308F-F7E4-6B45-9253-B3FE9A74EA4E}">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分布式事务一致性</a:t>
          </a:r>
        </a:p>
      </dgm:t>
    </dgm:pt>
    <dgm:pt modelId="{82F41AE2-3C0E-2543-AA8C-C5AB155356AE}" type="parTrans" cxnId="{AD4412D8-2643-344B-BDBA-EF334FAC37C2}">
      <dgm:prSet/>
      <dgm:spPr/>
      <dgm:t>
        <a:bodyPr/>
        <a:lstStyle/>
        <a:p>
          <a:endParaRPr lang="zh-CN" altLang="en-US">
            <a:latin typeface="微软雅黑" panose="020B0503020204020204" pitchFamily="34" charset="-122"/>
            <a:ea typeface="微软雅黑" panose="020B0503020204020204" pitchFamily="34" charset="-122"/>
          </a:endParaRPr>
        </a:p>
      </dgm:t>
    </dgm:pt>
    <dgm:pt modelId="{E28C738B-7922-514D-A556-A7A99427FB7D}" type="sibTrans" cxnId="{AD4412D8-2643-344B-BDBA-EF334FAC37C2}">
      <dgm:prSet/>
      <dgm:spPr/>
      <dgm:t>
        <a:bodyPr/>
        <a:lstStyle/>
        <a:p>
          <a:endParaRPr lang="zh-CN" altLang="en-US">
            <a:latin typeface="微软雅黑" panose="020B0503020204020204" pitchFamily="34" charset="-122"/>
            <a:ea typeface="微软雅黑" panose="020B0503020204020204" pitchFamily="34" charset="-122"/>
          </a:endParaRPr>
        </a:p>
      </dgm:t>
    </dgm:pt>
    <dgm:pt modelId="{8C08B961-F6BA-5142-A140-578AE1F68987}">
      <dgm:prSet phldrT="[文本]"/>
      <dgm:spPr>
        <a:ln>
          <a:solidFill>
            <a:schemeClr val="bg1"/>
          </a:solidFill>
        </a:ln>
      </dgm:spPr>
      <dgm:t>
        <a:bodyPr/>
        <a:lstStyle/>
        <a:p>
          <a:r>
            <a:rPr lang="zh-CN" altLang="en-US" dirty="0">
              <a:latin typeface="微软雅黑" panose="020B0503020204020204" pitchFamily="34" charset="-122"/>
              <a:ea typeface="微软雅黑" panose="020B0503020204020204" pitchFamily="34" charset="-122"/>
            </a:rPr>
            <a:t>分布式故障恢复</a:t>
          </a:r>
        </a:p>
      </dgm:t>
    </dgm:pt>
    <dgm:pt modelId="{A22AC374-6CF8-2749-97CA-12E23F5CCC11}" type="parTrans" cxnId="{F44C447A-F2DE-7144-8AF1-FD37560D9CC5}">
      <dgm:prSet/>
      <dgm:spPr/>
      <dgm:t>
        <a:bodyPr/>
        <a:lstStyle/>
        <a:p>
          <a:endParaRPr lang="zh-CN" altLang="en-US">
            <a:latin typeface="微软雅黑" panose="020B0503020204020204" pitchFamily="34" charset="-122"/>
            <a:ea typeface="微软雅黑" panose="020B0503020204020204" pitchFamily="34" charset="-122"/>
          </a:endParaRPr>
        </a:p>
      </dgm:t>
    </dgm:pt>
    <dgm:pt modelId="{B8A4F622-952E-DB4E-9F8C-03520571E802}" type="sibTrans" cxnId="{F44C447A-F2DE-7144-8AF1-FD37560D9CC5}">
      <dgm:prSet/>
      <dgm:spPr/>
      <dgm:t>
        <a:bodyPr/>
        <a:lstStyle/>
        <a:p>
          <a:endParaRPr lang="zh-CN" altLang="en-US">
            <a:latin typeface="微软雅黑" panose="020B0503020204020204" pitchFamily="34" charset="-122"/>
            <a:ea typeface="微软雅黑" panose="020B0503020204020204" pitchFamily="34" charset="-122"/>
          </a:endParaRPr>
        </a:p>
      </dgm:t>
    </dgm:pt>
    <dgm:pt modelId="{46AE0283-D764-5447-AF72-CEA809C245FF}" type="pres">
      <dgm:prSet presAssocID="{EBED2ED2-A530-2844-98D7-34E94C02E4E2}" presName="Name0" presStyleCnt="0">
        <dgm:presLayoutVars>
          <dgm:dir/>
          <dgm:animLvl val="lvl"/>
          <dgm:resizeHandles val="exact"/>
        </dgm:presLayoutVars>
      </dgm:prSet>
      <dgm:spPr/>
      <dgm:t>
        <a:bodyPr/>
        <a:lstStyle/>
        <a:p>
          <a:endParaRPr lang="zh-CN" altLang="en-US"/>
        </a:p>
      </dgm:t>
    </dgm:pt>
    <dgm:pt modelId="{040EA03B-E70F-694E-A1DA-73D606E21B23}" type="pres">
      <dgm:prSet presAssocID="{8C08B961-F6BA-5142-A140-578AE1F68987}" presName="boxAndChildren" presStyleCnt="0"/>
      <dgm:spPr/>
    </dgm:pt>
    <dgm:pt modelId="{07281E0F-C1FF-1B47-96B5-9835524C4B2F}" type="pres">
      <dgm:prSet presAssocID="{8C08B961-F6BA-5142-A140-578AE1F68987}" presName="parentTextBox" presStyleLbl="node1" presStyleIdx="0" presStyleCnt="5" custLinFactNeighborX="274"/>
      <dgm:spPr/>
      <dgm:t>
        <a:bodyPr/>
        <a:lstStyle/>
        <a:p>
          <a:endParaRPr lang="zh-CN" altLang="en-US"/>
        </a:p>
      </dgm:t>
    </dgm:pt>
    <dgm:pt modelId="{E4384135-7CC0-E44C-B133-AEFB5D1688E4}" type="pres">
      <dgm:prSet presAssocID="{E28C738B-7922-514D-A556-A7A99427FB7D}" presName="sp" presStyleCnt="0"/>
      <dgm:spPr/>
    </dgm:pt>
    <dgm:pt modelId="{B2054697-3AFD-6941-848F-591E63E7519C}" type="pres">
      <dgm:prSet presAssocID="{334B308F-F7E4-6B45-9253-B3FE9A74EA4E}" presName="arrowAndChildren" presStyleCnt="0"/>
      <dgm:spPr/>
    </dgm:pt>
    <dgm:pt modelId="{274CDB68-E8A4-4B45-883C-82A2B1BB900C}" type="pres">
      <dgm:prSet presAssocID="{334B308F-F7E4-6B45-9253-B3FE9A74EA4E}" presName="parentTextArrow" presStyleLbl="node1" presStyleIdx="1" presStyleCnt="5"/>
      <dgm:spPr/>
      <dgm:t>
        <a:bodyPr/>
        <a:lstStyle/>
        <a:p>
          <a:endParaRPr lang="zh-CN" altLang="en-US"/>
        </a:p>
      </dgm:t>
    </dgm:pt>
    <dgm:pt modelId="{A110F1D9-9277-E548-BF2F-47C3B1A7170A}" type="pres">
      <dgm:prSet presAssocID="{73F54829-1596-7F4B-97D3-1056127892F5}" presName="sp" presStyleCnt="0"/>
      <dgm:spPr/>
    </dgm:pt>
    <dgm:pt modelId="{9143239F-34A5-2F4E-997E-4774EB53B118}" type="pres">
      <dgm:prSet presAssocID="{1569AFC5-6FDB-D24C-9589-6F64CE14A877}" presName="arrowAndChildren" presStyleCnt="0"/>
      <dgm:spPr/>
    </dgm:pt>
    <dgm:pt modelId="{01F12B82-700A-E145-BF35-FD6089A0959E}" type="pres">
      <dgm:prSet presAssocID="{1569AFC5-6FDB-D24C-9589-6F64CE14A877}" presName="parentTextArrow" presStyleLbl="node1" presStyleIdx="2" presStyleCnt="5"/>
      <dgm:spPr/>
      <dgm:t>
        <a:bodyPr/>
        <a:lstStyle/>
        <a:p>
          <a:endParaRPr lang="zh-CN" altLang="en-US"/>
        </a:p>
      </dgm:t>
    </dgm:pt>
    <dgm:pt modelId="{0294E842-F1F2-D540-ACC8-76D41A7880D1}" type="pres">
      <dgm:prSet presAssocID="{8FDEE605-4646-2B47-AE96-DAD6E22A6735}" presName="sp" presStyleCnt="0"/>
      <dgm:spPr/>
    </dgm:pt>
    <dgm:pt modelId="{C8D937AC-831B-1540-AB38-19C649E98B25}" type="pres">
      <dgm:prSet presAssocID="{142AE4CB-28E7-5345-94B4-164E4EA41AFD}" presName="arrowAndChildren" presStyleCnt="0"/>
      <dgm:spPr/>
    </dgm:pt>
    <dgm:pt modelId="{931E6713-C31F-EE4B-A9B9-BF07A4F6EAD9}" type="pres">
      <dgm:prSet presAssocID="{142AE4CB-28E7-5345-94B4-164E4EA41AFD}" presName="parentTextArrow" presStyleLbl="node1" presStyleIdx="3" presStyleCnt="5"/>
      <dgm:spPr/>
      <dgm:t>
        <a:bodyPr/>
        <a:lstStyle/>
        <a:p>
          <a:endParaRPr lang="zh-CN" altLang="en-US"/>
        </a:p>
      </dgm:t>
    </dgm:pt>
    <dgm:pt modelId="{20B03A4B-1EAD-A045-8693-691C333E4B93}" type="pres">
      <dgm:prSet presAssocID="{592A0E00-2B1F-C244-B07A-2BB3571A7ABF}" presName="sp" presStyleCnt="0"/>
      <dgm:spPr/>
    </dgm:pt>
    <dgm:pt modelId="{A466BB42-8B6E-A34A-935C-F46884B3A880}" type="pres">
      <dgm:prSet presAssocID="{C830E62A-B07E-8E41-8B39-31B09E142FAC}" presName="arrowAndChildren" presStyleCnt="0"/>
      <dgm:spPr/>
    </dgm:pt>
    <dgm:pt modelId="{45A700AB-57EA-124F-B98A-0D5A604F93F9}" type="pres">
      <dgm:prSet presAssocID="{C830E62A-B07E-8E41-8B39-31B09E142FAC}" presName="parentTextArrow" presStyleLbl="node1" presStyleIdx="4" presStyleCnt="5"/>
      <dgm:spPr/>
      <dgm:t>
        <a:bodyPr/>
        <a:lstStyle/>
        <a:p>
          <a:endParaRPr lang="zh-CN" altLang="en-US"/>
        </a:p>
      </dgm:t>
    </dgm:pt>
  </dgm:ptLst>
  <dgm:cxnLst>
    <dgm:cxn modelId="{E53EA037-1FEF-7245-8178-800181B8347B}" type="presOf" srcId="{8C08B961-F6BA-5142-A140-578AE1F68987}" destId="{07281E0F-C1FF-1B47-96B5-9835524C4B2F}" srcOrd="0" destOrd="0" presId="urn:microsoft.com/office/officeart/2005/8/layout/process4"/>
    <dgm:cxn modelId="{E08A8253-E9CF-E849-B19C-72C0DE678EC7}" type="presOf" srcId="{142AE4CB-28E7-5345-94B4-164E4EA41AFD}" destId="{931E6713-C31F-EE4B-A9B9-BF07A4F6EAD9}" srcOrd="0" destOrd="0" presId="urn:microsoft.com/office/officeart/2005/8/layout/process4"/>
    <dgm:cxn modelId="{B8D57A88-99F7-A74A-92C2-F5DA566C2FD8}" type="presOf" srcId="{C830E62A-B07E-8E41-8B39-31B09E142FAC}" destId="{45A700AB-57EA-124F-B98A-0D5A604F93F9}" srcOrd="0" destOrd="0" presId="urn:microsoft.com/office/officeart/2005/8/layout/process4"/>
    <dgm:cxn modelId="{AD4412D8-2643-344B-BDBA-EF334FAC37C2}" srcId="{EBED2ED2-A530-2844-98D7-34E94C02E4E2}" destId="{334B308F-F7E4-6B45-9253-B3FE9A74EA4E}" srcOrd="3" destOrd="0" parTransId="{82F41AE2-3C0E-2543-AA8C-C5AB155356AE}" sibTransId="{E28C738B-7922-514D-A556-A7A99427FB7D}"/>
    <dgm:cxn modelId="{C33633D5-19F0-E94E-8B36-C5855ED11613}" srcId="{EBED2ED2-A530-2844-98D7-34E94C02E4E2}" destId="{1569AFC5-6FDB-D24C-9589-6F64CE14A877}" srcOrd="2" destOrd="0" parTransId="{F4ECAFC4-E2DE-C74C-A214-6B0AB9F85735}" sibTransId="{73F54829-1596-7F4B-97D3-1056127892F5}"/>
    <dgm:cxn modelId="{F44C447A-F2DE-7144-8AF1-FD37560D9CC5}" srcId="{EBED2ED2-A530-2844-98D7-34E94C02E4E2}" destId="{8C08B961-F6BA-5142-A140-578AE1F68987}" srcOrd="4" destOrd="0" parTransId="{A22AC374-6CF8-2749-97CA-12E23F5CCC11}" sibTransId="{B8A4F622-952E-DB4E-9F8C-03520571E802}"/>
    <dgm:cxn modelId="{68C2529A-E2A3-4245-A27A-F9A883D38A71}" type="presOf" srcId="{1569AFC5-6FDB-D24C-9589-6F64CE14A877}" destId="{01F12B82-700A-E145-BF35-FD6089A0959E}" srcOrd="0" destOrd="0" presId="urn:microsoft.com/office/officeart/2005/8/layout/process4"/>
    <dgm:cxn modelId="{FD476B85-AB91-D845-8E6D-F9AEF0818837}" srcId="{EBED2ED2-A530-2844-98D7-34E94C02E4E2}" destId="{142AE4CB-28E7-5345-94B4-164E4EA41AFD}" srcOrd="1" destOrd="0" parTransId="{A944E38C-F5F3-9848-A332-52D3C82436AC}" sibTransId="{8FDEE605-4646-2B47-AE96-DAD6E22A6735}"/>
    <dgm:cxn modelId="{BC620A06-9100-4B45-BF63-17D3960ECFEB}" type="presOf" srcId="{EBED2ED2-A530-2844-98D7-34E94C02E4E2}" destId="{46AE0283-D764-5447-AF72-CEA809C245FF}" srcOrd="0" destOrd="0" presId="urn:microsoft.com/office/officeart/2005/8/layout/process4"/>
    <dgm:cxn modelId="{11A7A632-464D-A844-B370-146CEE1CB3BF}" type="presOf" srcId="{334B308F-F7E4-6B45-9253-B3FE9A74EA4E}" destId="{274CDB68-E8A4-4B45-883C-82A2B1BB900C}" srcOrd="0" destOrd="0" presId="urn:microsoft.com/office/officeart/2005/8/layout/process4"/>
    <dgm:cxn modelId="{883358C5-0FBD-3541-9507-52523F2911D3}" srcId="{EBED2ED2-A530-2844-98D7-34E94C02E4E2}" destId="{C830E62A-B07E-8E41-8B39-31B09E142FAC}" srcOrd="0" destOrd="0" parTransId="{50F4E332-A79A-D14F-AD65-A6A00181FC55}" sibTransId="{592A0E00-2B1F-C244-B07A-2BB3571A7ABF}"/>
    <dgm:cxn modelId="{C3C5309D-C4AF-A746-B7AF-1DD0C0E97034}" type="presParOf" srcId="{46AE0283-D764-5447-AF72-CEA809C245FF}" destId="{040EA03B-E70F-694E-A1DA-73D606E21B23}" srcOrd="0" destOrd="0" presId="urn:microsoft.com/office/officeart/2005/8/layout/process4"/>
    <dgm:cxn modelId="{3659CA3A-48F4-414B-9C12-1A676CB87B7E}" type="presParOf" srcId="{040EA03B-E70F-694E-A1DA-73D606E21B23}" destId="{07281E0F-C1FF-1B47-96B5-9835524C4B2F}" srcOrd="0" destOrd="0" presId="urn:microsoft.com/office/officeart/2005/8/layout/process4"/>
    <dgm:cxn modelId="{5F33ABF1-3D98-F545-AA9D-40AD4A0814AF}" type="presParOf" srcId="{46AE0283-D764-5447-AF72-CEA809C245FF}" destId="{E4384135-7CC0-E44C-B133-AEFB5D1688E4}" srcOrd="1" destOrd="0" presId="urn:microsoft.com/office/officeart/2005/8/layout/process4"/>
    <dgm:cxn modelId="{36771642-A449-7F4B-BC2F-2765BE1C0C09}" type="presParOf" srcId="{46AE0283-D764-5447-AF72-CEA809C245FF}" destId="{B2054697-3AFD-6941-848F-591E63E7519C}" srcOrd="2" destOrd="0" presId="urn:microsoft.com/office/officeart/2005/8/layout/process4"/>
    <dgm:cxn modelId="{4FE8DF81-D26A-414C-BE51-F0F1B30F1B2C}" type="presParOf" srcId="{B2054697-3AFD-6941-848F-591E63E7519C}" destId="{274CDB68-E8A4-4B45-883C-82A2B1BB900C}" srcOrd="0" destOrd="0" presId="urn:microsoft.com/office/officeart/2005/8/layout/process4"/>
    <dgm:cxn modelId="{2BEF9126-FD44-4C4E-AF62-4AB426B7624F}" type="presParOf" srcId="{46AE0283-D764-5447-AF72-CEA809C245FF}" destId="{A110F1D9-9277-E548-BF2F-47C3B1A7170A}" srcOrd="3" destOrd="0" presId="urn:microsoft.com/office/officeart/2005/8/layout/process4"/>
    <dgm:cxn modelId="{FE7D05EF-43E3-834A-9E56-D0E6D931B140}" type="presParOf" srcId="{46AE0283-D764-5447-AF72-CEA809C245FF}" destId="{9143239F-34A5-2F4E-997E-4774EB53B118}" srcOrd="4" destOrd="0" presId="urn:microsoft.com/office/officeart/2005/8/layout/process4"/>
    <dgm:cxn modelId="{0541F607-470B-BB48-9266-A5163946B465}" type="presParOf" srcId="{9143239F-34A5-2F4E-997E-4774EB53B118}" destId="{01F12B82-700A-E145-BF35-FD6089A0959E}" srcOrd="0" destOrd="0" presId="urn:microsoft.com/office/officeart/2005/8/layout/process4"/>
    <dgm:cxn modelId="{B5D27F64-B31C-624E-9762-9848A90E84C6}" type="presParOf" srcId="{46AE0283-D764-5447-AF72-CEA809C245FF}" destId="{0294E842-F1F2-D540-ACC8-76D41A7880D1}" srcOrd="5" destOrd="0" presId="urn:microsoft.com/office/officeart/2005/8/layout/process4"/>
    <dgm:cxn modelId="{24E618BE-C43A-0A4E-8D9C-9626780645D6}" type="presParOf" srcId="{46AE0283-D764-5447-AF72-CEA809C245FF}" destId="{C8D937AC-831B-1540-AB38-19C649E98B25}" srcOrd="6" destOrd="0" presId="urn:microsoft.com/office/officeart/2005/8/layout/process4"/>
    <dgm:cxn modelId="{E603430C-E6EC-914F-BA96-9D1EB163316A}" type="presParOf" srcId="{C8D937AC-831B-1540-AB38-19C649E98B25}" destId="{931E6713-C31F-EE4B-A9B9-BF07A4F6EAD9}" srcOrd="0" destOrd="0" presId="urn:microsoft.com/office/officeart/2005/8/layout/process4"/>
    <dgm:cxn modelId="{B406599B-B5CC-5F4F-B2F4-BD46816F759A}" type="presParOf" srcId="{46AE0283-D764-5447-AF72-CEA809C245FF}" destId="{20B03A4B-1EAD-A045-8693-691C333E4B93}" srcOrd="7" destOrd="0" presId="urn:microsoft.com/office/officeart/2005/8/layout/process4"/>
    <dgm:cxn modelId="{4F20AB8A-3A5A-084C-95BF-70833A3AC432}" type="presParOf" srcId="{46AE0283-D764-5447-AF72-CEA809C245FF}" destId="{A466BB42-8B6E-A34A-935C-F46884B3A880}" srcOrd="8" destOrd="0" presId="urn:microsoft.com/office/officeart/2005/8/layout/process4"/>
    <dgm:cxn modelId="{4C8EA8C4-7169-1C4E-A845-FFE64D2F97FF}" type="presParOf" srcId="{A466BB42-8B6E-A34A-935C-F46884B3A880}" destId="{45A700AB-57EA-124F-B98A-0D5A604F93F9}" srcOrd="0" destOrd="0" presId="urn:microsoft.com/office/officeart/2005/8/layout/process4"/>
  </dgm:cxnLst>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81E0F-C1FF-1B47-96B5-9835524C4B2F}">
      <dsp:nvSpPr>
        <dsp:cNvPr id="0" name=""/>
        <dsp:cNvSpPr/>
      </dsp:nvSpPr>
      <dsp:spPr>
        <a:xfrm>
          <a:off x="0" y="4313799"/>
          <a:ext cx="4221069" cy="70771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分布式故障恢复</a:t>
          </a:r>
        </a:p>
      </dsp:txBody>
      <dsp:txXfrm>
        <a:off x="0" y="4313799"/>
        <a:ext cx="4221069" cy="707714"/>
      </dsp:txXfrm>
    </dsp:sp>
    <dsp:sp modelId="{274CDB68-E8A4-4B45-883C-82A2B1BB900C}">
      <dsp:nvSpPr>
        <dsp:cNvPr id="0" name=""/>
        <dsp:cNvSpPr/>
      </dsp:nvSpPr>
      <dsp:spPr>
        <a:xfrm rot="10800000">
          <a:off x="0" y="3235950"/>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分布式事务一致性</a:t>
          </a:r>
        </a:p>
      </dsp:txBody>
      <dsp:txXfrm rot="10800000">
        <a:off x="0" y="3235950"/>
        <a:ext cx="4221069" cy="707252"/>
      </dsp:txXfrm>
    </dsp:sp>
    <dsp:sp modelId="{01F12B82-700A-E145-BF35-FD6089A0959E}">
      <dsp:nvSpPr>
        <dsp:cNvPr id="0" name=""/>
        <dsp:cNvSpPr/>
      </dsp:nvSpPr>
      <dsp:spPr>
        <a:xfrm rot="10800000">
          <a:off x="0" y="2158100"/>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分布式查询处理优化</a:t>
          </a:r>
        </a:p>
      </dsp:txBody>
      <dsp:txXfrm rot="10800000">
        <a:off x="0" y="2158100"/>
        <a:ext cx="4221069" cy="707252"/>
      </dsp:txXfrm>
    </dsp:sp>
    <dsp:sp modelId="{931E6713-C31F-EE4B-A9B9-BF07A4F6EAD9}">
      <dsp:nvSpPr>
        <dsp:cNvPr id="0" name=""/>
        <dsp:cNvSpPr/>
      </dsp:nvSpPr>
      <dsp:spPr>
        <a:xfrm rot="10800000">
          <a:off x="0" y="1080251"/>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存储与索引</a:t>
          </a:r>
        </a:p>
      </dsp:txBody>
      <dsp:txXfrm rot="10800000">
        <a:off x="0" y="1080251"/>
        <a:ext cx="4221069" cy="707252"/>
      </dsp:txXfrm>
    </dsp:sp>
    <dsp:sp modelId="{45A700AB-57EA-124F-B98A-0D5A604F93F9}">
      <dsp:nvSpPr>
        <dsp:cNvPr id="0" name=""/>
        <dsp:cNvSpPr/>
      </dsp:nvSpPr>
      <dsp:spPr>
        <a:xfrm rot="10800000">
          <a:off x="0" y="2401"/>
          <a:ext cx="4221069" cy="1088465"/>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大数据管理系统的体系架构</a:t>
          </a:r>
        </a:p>
      </dsp:txBody>
      <dsp:txXfrm rot="10800000">
        <a:off x="0" y="2401"/>
        <a:ext cx="4221069" cy="7072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2021/5/11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a:t>
            </a:fld>
            <a:endParaRPr lang="zh-CN" altLang="en-US"/>
          </a:p>
        </p:txBody>
      </p:sp>
    </p:spTree>
    <p:extLst>
      <p:ext uri="{BB962C8B-B14F-4D97-AF65-F5344CB8AC3E}">
        <p14:creationId xmlns:p14="http://schemas.microsoft.com/office/powerpoint/2010/main" val="31183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lnSpc>
                <a:spcPct val="200000"/>
              </a:lnSpc>
              <a:spcBef>
                <a:spcPts val="0"/>
              </a:spcBef>
              <a:spcAft>
                <a:spcPts val="0"/>
              </a:spcAft>
              <a:buNone/>
            </a:pPr>
            <a:r>
              <a:rPr lang="zh-CN" altLang="en-US" dirty="0" smtClean="0"/>
              <a:t>数据库技术在发展、演化，产生了不同的分支，有些优化读操作和当前数据的存储，有的优化历史数据的图管理，有的优化批处理。</a:t>
            </a:r>
            <a:endParaRPr lang="en-US" altLang="zh-CN" dirty="0" smtClean="0"/>
          </a:p>
          <a:p>
            <a:pPr marL="0" lvl="0" indent="0" algn="l" rtl="0">
              <a:lnSpc>
                <a:spcPct val="200000"/>
              </a:lnSpc>
              <a:spcBef>
                <a:spcPts val="0"/>
              </a:spcBef>
              <a:spcAft>
                <a:spcPts val="0"/>
              </a:spcAft>
              <a:buNone/>
            </a:pPr>
            <a:r>
              <a:rPr lang="zh-CN" altLang="en-US" dirty="0" smtClean="0"/>
              <a:t>可以像乐高模块一样定制系统，建立针对特定问题的优化后的系统，并在其中提供公用的存储、管理数据的平台。</a:t>
            </a:r>
            <a:endParaRPr lang="en-US" altLang="zh-CN" dirty="0" smtClean="0"/>
          </a:p>
          <a:p>
            <a:pPr marL="0" lvl="0" indent="0" algn="l" rtl="0">
              <a:lnSpc>
                <a:spcPct val="200000"/>
              </a:lnSpc>
              <a:spcBef>
                <a:spcPts val="0"/>
              </a:spcBef>
              <a:spcAft>
                <a:spcPts val="0"/>
              </a:spcAft>
              <a:buNone/>
            </a:pPr>
            <a:endParaRPr lang="en-US" altLang="zh-CN" dirty="0" smtClean="0"/>
          </a:p>
          <a:p>
            <a:pPr marL="0" lvl="0" indent="0" algn="l" rtl="0">
              <a:lnSpc>
                <a:spcPct val="200000"/>
              </a:lnSpc>
              <a:spcBef>
                <a:spcPts val="0"/>
              </a:spcBef>
              <a:spcAft>
                <a:spcPts val="0"/>
              </a:spcAft>
              <a:buNone/>
            </a:pPr>
            <a:r>
              <a:rPr lang="en-US" altLang="zh-CN" dirty="0" smtClean="0"/>
              <a:t>DBs are like Class Mammalia. They’ve been evolving (like the tree of life) . Some DB implementations are optimized for lots of reads, some for running batch workloads, etc. </a:t>
            </a:r>
          </a:p>
          <a:p>
            <a:pPr marL="0" lvl="0" indent="0" algn="l" rtl="0">
              <a:lnSpc>
                <a:spcPct val="200000"/>
              </a:lnSpc>
              <a:spcBef>
                <a:spcPts val="0"/>
              </a:spcBef>
              <a:spcAft>
                <a:spcPts val="0"/>
              </a:spcAft>
              <a:buNone/>
            </a:pPr>
            <a:r>
              <a:rPr lang="en-US" altLang="zh-CN" dirty="0" smtClean="0"/>
              <a:t>You can take different DBs and put them together like Lego blocks, to build a custom system optimized for a particular problem. These Data systems still offer a common platform to store, manage data. </a:t>
            </a:r>
          </a:p>
          <a:p>
            <a:pPr marL="0" lvl="0" indent="0" algn="l" rtl="0">
              <a:lnSpc>
                <a:spcPct val="200000"/>
              </a:lnSpc>
              <a:spcBef>
                <a:spcPts val="0"/>
              </a:spcBef>
              <a:spcAft>
                <a:spcPts val="0"/>
              </a:spcAft>
              <a:buNone/>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114764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251276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不仅是</a:t>
            </a:r>
            <a:r>
              <a:rPr lang="en-US" altLang="zh-CN" dirty="0" smtClean="0"/>
              <a:t>web</a:t>
            </a:r>
            <a:r>
              <a:rPr lang="zh-CN" altLang="en-US" dirty="0" smtClean="0"/>
              <a:t>，物理世界产生的数据也日益丰富并被收集，例如自动驾驶。</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It’s not just the web. Data is now collected from the physical world as well. For ex, look at the data processed in self-driving cars.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2579695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每分钟</a:t>
            </a:r>
            <a:r>
              <a:rPr lang="en-US" altLang="zh-CN" dirty="0" smtClean="0"/>
              <a:t>4000GB</a:t>
            </a:r>
            <a:r>
              <a:rPr lang="zh-CN" altLang="en-US" dirty="0" smtClean="0"/>
              <a:t>的数据，来自摄像头、雷达、声呐、</a:t>
            </a:r>
            <a:r>
              <a:rPr lang="en-US" altLang="zh-CN" dirty="0" smtClean="0"/>
              <a:t>GPS</a:t>
            </a:r>
            <a:r>
              <a:rPr lang="zh-CN" altLang="en-US" dirty="0" smtClean="0"/>
              <a:t>、</a:t>
            </a:r>
            <a:r>
              <a:rPr lang="en-US" altLang="zh-CN" dirty="0" smtClean="0"/>
              <a:t>LIDAR</a:t>
            </a:r>
            <a:r>
              <a:rPr lang="zh-CN" altLang="en-US" dirty="0" smtClean="0"/>
              <a:t>激光雷达。</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Tons of data collected every minute-day, processed in a data system. That’s 10-20 </a:t>
            </a:r>
            <a:r>
              <a:rPr lang="en-US" altLang="zh-CN" dirty="0" err="1" smtClean="0"/>
              <a:t>iphones</a:t>
            </a:r>
            <a:r>
              <a:rPr lang="en-US" altLang="zh-CN" dirty="0" smtClean="0"/>
              <a:t> worth of storage per car/day.</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103024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解耦汽车的数据库，包含相同的成分：</a:t>
            </a:r>
            <a:r>
              <a:rPr lang="en-US" altLang="zh-CN" dirty="0" smtClean="0"/>
              <a:t>Read</a:t>
            </a:r>
            <a:r>
              <a:rPr lang="zh-CN" altLang="en-US" dirty="0" smtClean="0"/>
              <a:t>读取面板数据、速度、距离等等；</a:t>
            </a:r>
            <a:r>
              <a:rPr lang="en-US" altLang="zh-CN" dirty="0" smtClean="0"/>
              <a:t>Modify</a:t>
            </a:r>
            <a:r>
              <a:rPr lang="zh-CN" altLang="en-US" dirty="0" smtClean="0"/>
              <a:t>公路模型驾驶模型等；</a:t>
            </a:r>
            <a:r>
              <a:rPr lang="en-US" altLang="zh-CN" dirty="0" smtClean="0"/>
              <a:t>Learn</a:t>
            </a:r>
            <a:r>
              <a:rPr lang="zh-CN" altLang="en-US" dirty="0" smtClean="0"/>
              <a:t>碰撞冲突、交通信号等等。</a:t>
            </a:r>
            <a:endParaRPr lang="en-US" altLang="zh-CN" dirty="0" smtClean="0"/>
          </a:p>
          <a:p>
            <a:pPr marL="0" lvl="0" indent="0" algn="l" rtl="0">
              <a:spcBef>
                <a:spcPts val="0"/>
              </a:spcBef>
              <a:spcAft>
                <a:spcPts val="0"/>
              </a:spcAft>
              <a:buNone/>
            </a:pPr>
            <a:r>
              <a:rPr lang="en-US" altLang="zh-CN" dirty="0" smtClean="0"/>
              <a:t>Let’s unpack a Cars DB. </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Notice the same components -- Read, Modify, Learn. Let’s review.</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1973214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取自国外</a:t>
            </a:r>
            <a:r>
              <a:rPr lang="en-US" altLang="zh-CN" dirty="0" smtClean="0"/>
              <a:t>DB</a:t>
            </a:r>
            <a:r>
              <a:rPr lang="zh-CN" altLang="en-US" dirty="0" smtClean="0"/>
              <a:t>课件，类似国内案例包括电商应用双</a:t>
            </a:r>
            <a:r>
              <a:rPr lang="en-US" altLang="zh-CN" dirty="0" smtClean="0"/>
              <a:t>11</a:t>
            </a:r>
            <a:r>
              <a:rPr lang="zh-CN" altLang="en-US" dirty="0" smtClean="0"/>
              <a:t>、小红书等</a:t>
            </a:r>
          </a:p>
          <a:p>
            <a:pPr marL="0" lvl="0" indent="0" algn="l" rtl="0">
              <a:spcBef>
                <a:spcPts val="0"/>
              </a:spcBef>
              <a:spcAft>
                <a:spcPts val="0"/>
              </a:spcAft>
              <a:buNone/>
            </a:pPr>
            <a:r>
              <a:rPr lang="zh-CN" altLang="en-US" dirty="0" smtClean="0"/>
              <a:t>一个流行的用户软件，十亿规模用户每天在使用它，拥有</a:t>
            </a:r>
            <a:r>
              <a:rPr lang="en-US" altLang="zh-CN" dirty="0" smtClean="0"/>
              <a:t>PB</a:t>
            </a:r>
            <a:r>
              <a:rPr lang="zh-CN" altLang="en-US" dirty="0" smtClean="0"/>
              <a:t>级别的视频及其描述、评价的“数据库”。</a:t>
            </a:r>
            <a:endParaRPr lang="en-US" altLang="zh-CN" dirty="0" smtClean="0"/>
          </a:p>
          <a:p>
            <a:pPr marL="0" lvl="0" indent="0" algn="l" rtl="0">
              <a:spcBef>
                <a:spcPts val="0"/>
              </a:spcBef>
              <a:spcAft>
                <a:spcPts val="0"/>
              </a:spcAft>
              <a:buNone/>
            </a:pPr>
            <a:r>
              <a:rPr lang="en-US" altLang="zh-CN" dirty="0" smtClean="0"/>
              <a:t>1.</a:t>
            </a:r>
            <a:r>
              <a:rPr lang="zh-CN" altLang="en-US" dirty="0" smtClean="0"/>
              <a:t>首先发起查询“</a:t>
            </a:r>
            <a:r>
              <a:rPr lang="en-US" altLang="zh-CN" dirty="0" smtClean="0"/>
              <a:t>funny cats</a:t>
            </a:r>
            <a:r>
              <a:rPr lang="zh-CN" altLang="en-US" dirty="0" smtClean="0"/>
              <a:t>”，系统会从数据库中返回视频及其描述的列表。</a:t>
            </a:r>
            <a:endParaRPr lang="en-US" altLang="zh-CN" dirty="0" smtClean="0"/>
          </a:p>
          <a:p>
            <a:pPr marL="0" lvl="0" indent="0" algn="l" rtl="0">
              <a:spcBef>
                <a:spcPts val="0"/>
              </a:spcBef>
              <a:spcAft>
                <a:spcPts val="0"/>
              </a:spcAft>
              <a:buNone/>
            </a:pPr>
            <a:r>
              <a:rPr lang="en-US" altLang="zh-CN" dirty="0" smtClean="0"/>
              <a:t>2.</a:t>
            </a:r>
            <a:r>
              <a:rPr lang="zh-CN" altLang="en-US" dirty="0" smtClean="0"/>
              <a:t>浏览蓝色框中的视频结果列表，实例查询、反馈式查询。</a:t>
            </a:r>
            <a:endParaRPr lang="en-US" altLang="zh-CN" dirty="0" smtClean="0"/>
          </a:p>
          <a:p>
            <a:pPr marL="0" lvl="0" indent="0" algn="l" rtl="0">
              <a:spcBef>
                <a:spcPts val="0"/>
              </a:spcBef>
              <a:spcAft>
                <a:spcPts val="0"/>
              </a:spcAft>
              <a:buNone/>
            </a:pPr>
            <a:r>
              <a:rPr lang="en-US" altLang="zh-CN" dirty="0" smtClean="0"/>
              <a:t>3.</a:t>
            </a:r>
            <a:r>
              <a:rPr lang="zh-CN" altLang="en-US" dirty="0" smtClean="0"/>
              <a:t>查看红色框中的内容，用户写入数据库的内容，包括上传视频、添加评论、给出的点赞</a:t>
            </a:r>
            <a:r>
              <a:rPr lang="en-US" altLang="zh-CN" dirty="0" smtClean="0"/>
              <a:t>/</a:t>
            </a:r>
            <a:r>
              <a:rPr lang="zh-CN" altLang="en-US" dirty="0" smtClean="0"/>
              <a:t>不喜欢。</a:t>
            </a:r>
            <a:endParaRPr lang="en-US" altLang="zh-CN" dirty="0" smtClean="0"/>
          </a:p>
          <a:p>
            <a:pPr marL="0" lvl="0" indent="0" algn="l" rtl="0">
              <a:spcBef>
                <a:spcPts val="0"/>
              </a:spcBef>
              <a:spcAft>
                <a:spcPts val="0"/>
              </a:spcAft>
              <a:buNone/>
            </a:pPr>
            <a:r>
              <a:rPr lang="en-US" altLang="zh-CN" dirty="0" smtClean="0"/>
              <a:t>4.</a:t>
            </a:r>
            <a:r>
              <a:rPr lang="zh-CN" altLang="en-US" dirty="0" smtClean="0"/>
              <a:t>查看绿色框中的内容，系统推荐用户可能喜欢的物品或者广告。</a:t>
            </a:r>
            <a:endParaRPr lang="en-US" altLang="zh-CN" dirty="0" smtClean="0"/>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Let’s start with </a:t>
            </a:r>
            <a:r>
              <a:rPr lang="en-US" altLang="zh-CN" dirty="0" err="1" smtClean="0"/>
              <a:t>youtube</a:t>
            </a:r>
            <a:r>
              <a:rPr lang="en-US" altLang="zh-CN" dirty="0" smtClean="0"/>
              <a:t>. A popular consumer app that a billion+ people use each day. It’s a massive database with petabytes of videos, descriptions and comments.</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Let’s examine the consumer experience.</a:t>
            </a:r>
          </a:p>
          <a:p>
            <a:pPr marL="457200" lvl="0" indent="-298450" algn="l" rtl="0">
              <a:spcBef>
                <a:spcPts val="0"/>
              </a:spcBef>
              <a:spcAft>
                <a:spcPts val="0"/>
              </a:spcAft>
              <a:buSzPts val="1100"/>
              <a:buAutoNum type="arabicPeriod"/>
            </a:pPr>
            <a:r>
              <a:rPr lang="en-US" altLang="zh-CN" dirty="0" smtClean="0"/>
              <a:t>First, you run a query for “funny cats”. You get back list of videos and some description from the DB. </a:t>
            </a:r>
          </a:p>
          <a:p>
            <a:pPr marL="457200" lvl="0" indent="-298450" algn="l" rtl="0">
              <a:spcBef>
                <a:spcPts val="0"/>
              </a:spcBef>
              <a:spcAft>
                <a:spcPts val="0"/>
              </a:spcAft>
              <a:buSzPts val="1100"/>
              <a:buAutoNum type="arabicPeriod"/>
            </a:pPr>
            <a:r>
              <a:rPr lang="en-US" altLang="zh-CN" dirty="0" smtClean="0"/>
              <a:t>Let’s look at the blue box -- these are example queries . List of videos, # results, # video views</a:t>
            </a:r>
          </a:p>
          <a:p>
            <a:pPr marL="457200" lvl="0" indent="-298450" algn="l" rtl="0">
              <a:spcBef>
                <a:spcPts val="0"/>
              </a:spcBef>
              <a:spcAft>
                <a:spcPts val="0"/>
              </a:spcAft>
              <a:buSzPts val="1100"/>
              <a:buAutoNum type="arabicPeriod"/>
            </a:pPr>
            <a:r>
              <a:rPr lang="en-US" altLang="zh-CN" dirty="0" smtClean="0"/>
              <a:t>Let’s look at the red box. These are writes to the DB. Video uploads, comments you add, plus a counter for # likes, dislikes/</a:t>
            </a:r>
          </a:p>
          <a:p>
            <a:pPr marL="457200" lvl="0" indent="-298450" algn="l" rtl="0">
              <a:spcBef>
                <a:spcPts val="0"/>
              </a:spcBef>
              <a:spcAft>
                <a:spcPts val="0"/>
              </a:spcAft>
              <a:buSzPts val="1100"/>
              <a:buAutoNum type="arabicPeriod"/>
            </a:pPr>
            <a:r>
              <a:rPr lang="en-US" altLang="zh-CN" dirty="0" smtClean="0"/>
              <a:t>Finally, look at the green box. These are predictions on what you videos and ads you may like</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2525179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解包</a:t>
            </a:r>
            <a:r>
              <a:rPr lang="en-US" altLang="zh-CN" dirty="0" err="1" smtClean="0"/>
              <a:t>youtube</a:t>
            </a:r>
            <a:r>
              <a:rPr lang="zh-CN" altLang="en-US" dirty="0" smtClean="0"/>
              <a:t>的数据库，有三种操作：</a:t>
            </a:r>
            <a:r>
              <a:rPr lang="en-US" altLang="zh-CN" dirty="0" smtClean="0"/>
              <a:t>Read</a:t>
            </a:r>
            <a:r>
              <a:rPr lang="zh-CN" altLang="en-US" dirty="0" smtClean="0"/>
              <a:t>读取、</a:t>
            </a:r>
            <a:r>
              <a:rPr lang="en-US" altLang="zh-CN" dirty="0" smtClean="0"/>
              <a:t>Modify</a:t>
            </a:r>
            <a:r>
              <a:rPr lang="zh-CN" altLang="en-US" dirty="0" smtClean="0"/>
              <a:t>修改、</a:t>
            </a:r>
            <a:r>
              <a:rPr lang="en-US" altLang="zh-CN" dirty="0" smtClean="0"/>
              <a:t>Learn</a:t>
            </a:r>
            <a:r>
              <a:rPr lang="zh-CN" altLang="en-US" dirty="0" smtClean="0"/>
              <a:t>分析学习</a:t>
            </a:r>
            <a:endParaRPr lang="en-US" altLang="zh-CN" dirty="0" smtClean="0"/>
          </a:p>
          <a:p>
            <a:pPr marL="0" lvl="0" indent="0" algn="l" rtl="0">
              <a:spcBef>
                <a:spcPts val="0"/>
              </a:spcBef>
              <a:spcAft>
                <a:spcPts val="0"/>
              </a:spcAft>
              <a:buNone/>
            </a:pPr>
            <a:r>
              <a:rPr lang="en-US" altLang="zh-CN" dirty="0" smtClean="0"/>
              <a:t>Let’s unpack the DB</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It has three operations -- Read, Modify and Learn. </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Let’s review.</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77425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Youtube</a:t>
            </a:r>
            <a:r>
              <a:rPr lang="zh-CN" altLang="en-US" dirty="0" smtClean="0"/>
              <a:t>是众多</a:t>
            </a:r>
            <a:r>
              <a:rPr lang="en-US" altLang="zh-CN" dirty="0" smtClean="0"/>
              <a:t>web</a:t>
            </a:r>
            <a:r>
              <a:rPr lang="zh-CN" altLang="en-US" dirty="0" smtClean="0"/>
              <a:t>应用中的例子之一，每分钟，这些应用的数据系统提供给用户强大的数据生产能力，视频、音乐、日志、照片等等。</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Youtube</a:t>
            </a:r>
            <a:r>
              <a:rPr lang="en-US" altLang="zh-CN" dirty="0" smtClean="0"/>
              <a:t> is just one of many examples on the web. Each minute, each of these products has a data system powering user activity from videos -&gt; music -&gt; dating -&gt; photos [Source: domo.com]</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4167314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60418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180733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a:t>
            </a:fld>
            <a:endParaRPr lang="zh-CN" altLang="en-US"/>
          </a:p>
        </p:txBody>
      </p:sp>
    </p:spTree>
    <p:extLst>
      <p:ext uri="{BB962C8B-B14F-4D97-AF65-F5344CB8AC3E}">
        <p14:creationId xmlns:p14="http://schemas.microsoft.com/office/powerpoint/2010/main" val="1323114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399367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29</a:t>
            </a:fld>
            <a:endParaRPr lang="zh-CN" altLang="en-US"/>
          </a:p>
        </p:txBody>
      </p:sp>
    </p:spTree>
    <p:extLst>
      <p:ext uri="{BB962C8B-B14F-4D97-AF65-F5344CB8AC3E}">
        <p14:creationId xmlns:p14="http://schemas.microsoft.com/office/powerpoint/2010/main" val="377778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标签云、知识图谱</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30</a:t>
            </a:fld>
            <a:endParaRPr lang="zh-CN" altLang="en-US"/>
          </a:p>
        </p:txBody>
      </p:sp>
    </p:spTree>
    <p:extLst>
      <p:ext uri="{BB962C8B-B14F-4D97-AF65-F5344CB8AC3E}">
        <p14:creationId xmlns:p14="http://schemas.microsoft.com/office/powerpoint/2010/main" val="53575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31</a:t>
            </a:fld>
            <a:endParaRPr lang="zh-CN" altLang="en-US"/>
          </a:p>
        </p:txBody>
      </p:sp>
    </p:spTree>
    <p:extLst>
      <p:ext uri="{BB962C8B-B14F-4D97-AF65-F5344CB8AC3E}">
        <p14:creationId xmlns:p14="http://schemas.microsoft.com/office/powerpoint/2010/main" val="1121641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数据驱动时代的到来，被微软称为社会发展第四范式。</a:t>
            </a:r>
            <a:endParaRPr lang="en-US" altLang="zh-CN"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正如历史学家罗伯特达恩顿所说，</a:t>
            </a:r>
            <a:r>
              <a:rPr lang="zh-CN" altLang="en-US" sz="1200" b="1" i="0" kern="1200" dirty="0" smtClean="0">
                <a:solidFill>
                  <a:schemeClr val="tx1"/>
                </a:solidFill>
                <a:effectLst/>
                <a:latin typeface="+mn-lt"/>
                <a:ea typeface="+mn-ea"/>
                <a:cs typeface="+mn-cs"/>
              </a:rPr>
              <a:t>“每一个时代都是一个信息时代，每一个时代都有自己的方式”。</a:t>
            </a:r>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自然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杂志专门刊登过一期关于数据驱动主题的文章，封面被简单地命名为“大数据”。文章这样解释道，“</a:t>
            </a:r>
            <a:r>
              <a:rPr lang="zh-CN" altLang="en-US" sz="1200" b="1" i="0" kern="1200" dirty="0" smtClean="0">
                <a:solidFill>
                  <a:schemeClr val="tx1"/>
                </a:solidFill>
                <a:effectLst/>
                <a:latin typeface="+mn-lt"/>
                <a:ea typeface="+mn-ea"/>
                <a:cs typeface="+mn-cs"/>
              </a:rPr>
              <a:t>对知识的追求过去是从宏大的理论开始的，现在是从大量的数据开始的。</a:t>
            </a:r>
            <a:r>
              <a:rPr lang="zh-CN" altLang="en-US" sz="1200" b="0" i="0" kern="1200" dirty="0" smtClean="0">
                <a:solidFill>
                  <a:schemeClr val="tx1"/>
                </a:solidFill>
                <a:effectLst/>
                <a:latin typeface="+mn-lt"/>
                <a:ea typeface="+mn-ea"/>
                <a:cs typeface="+mn-cs"/>
              </a:rPr>
              <a:t>”基于理论实验的科学研究即将被一种数据驱动方法所取代，即通过比较数据来寻找模式。</a:t>
            </a:r>
          </a:p>
          <a:p>
            <a:r>
              <a:rPr lang="zh-CN" altLang="en-US" sz="1200" b="0" i="0" kern="1200" dirty="0" smtClean="0">
                <a:solidFill>
                  <a:schemeClr val="tx1"/>
                </a:solidFill>
                <a:effectLst/>
                <a:latin typeface="+mn-lt"/>
                <a:ea typeface="+mn-ea"/>
                <a:cs typeface="+mn-cs"/>
              </a:rPr>
              <a:t>信息技术行业很快就接受并推广了“数据驱动”研究，并将其作为行业发展未来。</a:t>
            </a:r>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2009</a:t>
            </a:r>
            <a:r>
              <a:rPr lang="zh-CN" altLang="en-US" sz="1200" b="1" i="0" kern="1200" dirty="0" smtClean="0">
                <a:solidFill>
                  <a:schemeClr val="tx1"/>
                </a:solidFill>
                <a:effectLst/>
                <a:latin typeface="+mn-lt"/>
                <a:ea typeface="+mn-ea"/>
                <a:cs typeface="+mn-cs"/>
              </a:rPr>
              <a:t>年，微软公司宣布了数据密集型科学的出现，并将数据作为经验主义、理论和计算范式之后的第四个继承者。</a:t>
            </a:r>
            <a:endParaRPr lang="zh-CN" alt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参考资料：</a:t>
            </a:r>
            <a:r>
              <a:rPr lang="en-US" altLang="zh-CN" dirty="0" smtClean="0"/>
              <a:t>https://www.sohu.com/a/359805613_120395405?scm=1002.46005d.16b016f01a2.PC_ARTICLE_REC_OPT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472563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2336655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3164006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35</a:t>
            </a:fld>
            <a:endParaRPr lang="zh-CN" altLang="en-US"/>
          </a:p>
        </p:txBody>
      </p:sp>
    </p:spTree>
    <p:extLst>
      <p:ext uri="{BB962C8B-B14F-4D97-AF65-F5344CB8AC3E}">
        <p14:creationId xmlns:p14="http://schemas.microsoft.com/office/powerpoint/2010/main" val="63691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smtClean="0">
              <a:solidFill>
                <a:srgbClr val="333333"/>
              </a:solidFill>
              <a:effectLst/>
              <a:latin typeface="verdana" panose="020B0604030504040204" pitchFamily="34" charset="0"/>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2166833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smtClean="0">
                <a:solidFill>
                  <a:srgbClr val="333333"/>
                </a:solidFill>
                <a:effectLst/>
                <a:latin typeface="等线" panose="02010600030101010101" pitchFamily="2" charset="-122"/>
                <a:ea typeface="+mn-ea"/>
              </a:rPr>
              <a:t>数据库是现有许多业务系统的核心。随着数据生成与采集技术的飞速发展，数据量不断爆炸式增长，数据的结构也越来越灵活多样。传统基于关系型理论构建起来的数据库管理系统，面对大数据、人工智能的真正到来，在成本、性能、扩展性、容错能力等方面遭遇到了不小的挑战。</a:t>
            </a:r>
            <a:endParaRPr lang="zh-CN" altLang="en-US" b="0" i="0" dirty="0" smtClean="0">
              <a:solidFill>
                <a:srgbClr val="333333"/>
              </a:solidFill>
              <a:effectLst/>
              <a:latin typeface="verdana" panose="020B0604030504040204" pitchFamily="34" charset="0"/>
            </a:endParaRPr>
          </a:p>
          <a:p>
            <a:pPr algn="l"/>
            <a:r>
              <a:rPr lang="zh-CN" altLang="en-US" b="0" i="0" dirty="0" smtClean="0">
                <a:solidFill>
                  <a:srgbClr val="333333"/>
                </a:solidFill>
                <a:effectLst/>
                <a:latin typeface="等线" panose="02010600030101010101" pitchFamily="2" charset="-122"/>
                <a:ea typeface="+mn-ea"/>
              </a:rPr>
              <a:t>面对多类型的的结构化数据、半结构化数据、非结构化数据，现代应用程序对不同的数据提出了不同的存储要求，数据库因此也需要适应这种多类型数据管理的需求。</a:t>
            </a:r>
            <a:endParaRPr lang="zh-CN" altLang="en-US" b="0" i="0" dirty="0" smtClean="0">
              <a:solidFill>
                <a:srgbClr val="333333"/>
              </a:solidFill>
              <a:effectLst/>
              <a:latin typeface="verdana" panose="020B0604030504040204" pitchFamily="34" charset="0"/>
            </a:endParaRPr>
          </a:p>
          <a:p>
            <a:pPr algn="l"/>
            <a:r>
              <a:rPr lang="zh-CN" altLang="en-US" b="0" i="0" dirty="0" smtClean="0">
                <a:solidFill>
                  <a:srgbClr val="333333"/>
                </a:solidFill>
                <a:effectLst/>
                <a:latin typeface="等线" panose="02010600030101010101" pitchFamily="2" charset="-122"/>
                <a:ea typeface="+mn-ea"/>
              </a:rPr>
              <a:t>比较流行的两种解决思路分别是：混合持久化（</a:t>
            </a:r>
            <a:r>
              <a:rPr lang="en-US" altLang="zh-CN" b="0" i="0" dirty="0" smtClean="0">
                <a:solidFill>
                  <a:srgbClr val="333333"/>
                </a:solidFill>
                <a:effectLst/>
                <a:latin typeface="verdana" panose="020B0604030504040204" pitchFamily="34" charset="0"/>
              </a:rPr>
              <a:t>Polyglot Persistence</a:t>
            </a:r>
            <a:r>
              <a:rPr lang="zh-CN" altLang="en-US" b="0" i="0" dirty="0" smtClean="0">
                <a:solidFill>
                  <a:srgbClr val="333333"/>
                </a:solidFill>
                <a:effectLst/>
                <a:latin typeface="verdana" panose="020B0604030504040204" pitchFamily="34" charset="0"/>
              </a:rPr>
              <a:t>）与多模数据库（</a:t>
            </a:r>
            <a:r>
              <a:rPr lang="en-US" altLang="zh-CN" b="0" i="0" dirty="0" smtClean="0">
                <a:solidFill>
                  <a:srgbClr val="333333"/>
                </a:solidFill>
                <a:effectLst/>
                <a:latin typeface="verdana" panose="020B0604030504040204" pitchFamily="34" charset="0"/>
              </a:rPr>
              <a:t>Multi-Model Database</a:t>
            </a:r>
            <a:r>
              <a:rPr lang="zh-CN" altLang="en-US" b="0" i="0" dirty="0" smtClean="0">
                <a:solidFill>
                  <a:srgbClr val="333333"/>
                </a:solidFill>
                <a:effectLst/>
                <a:latin typeface="verdana" panose="020B0604030504040204" pitchFamily="34" charset="0"/>
              </a:rPr>
              <a:t>）。</a:t>
            </a:r>
          </a:p>
          <a:p>
            <a:pPr algn="l"/>
            <a:r>
              <a:rPr lang="en-US" altLang="zh-CN" b="1" i="0" dirty="0" smtClean="0">
                <a:solidFill>
                  <a:srgbClr val="333333"/>
                </a:solidFill>
                <a:effectLst/>
                <a:latin typeface="verdana" panose="020B0604030504040204" pitchFamily="34" charset="0"/>
              </a:rPr>
              <a:t>1</a:t>
            </a:r>
            <a:r>
              <a:rPr lang="zh-CN" altLang="en-US" b="1" i="0" dirty="0" smtClean="0">
                <a:solidFill>
                  <a:srgbClr val="333333"/>
                </a:solidFill>
                <a:effectLst/>
                <a:latin typeface="verdana" panose="020B0604030504040204" pitchFamily="34" charset="0"/>
              </a:rPr>
              <a:t>）混合持久化 </a:t>
            </a:r>
            <a:r>
              <a:rPr lang="en-US" altLang="zh-CN" b="1" i="0" dirty="0" smtClean="0">
                <a:solidFill>
                  <a:srgbClr val="333333"/>
                </a:solidFill>
                <a:effectLst/>
                <a:latin typeface="verdana" panose="020B0604030504040204" pitchFamily="34" charset="0"/>
              </a:rPr>
              <a:t>Polyglot Persistence</a:t>
            </a:r>
            <a:endParaRPr lang="zh-CN" altLang="en-US" b="0" i="0" dirty="0" smtClean="0">
              <a:solidFill>
                <a:srgbClr val="333333"/>
              </a:solidFill>
              <a:effectLst/>
              <a:latin typeface="verdana" panose="020B0604030504040204" pitchFamily="34" charset="0"/>
            </a:endParaRPr>
          </a:p>
          <a:p>
            <a:pPr algn="l"/>
            <a:r>
              <a:rPr lang="zh-CN" altLang="en-US" b="0" i="0" dirty="0" smtClean="0">
                <a:solidFill>
                  <a:srgbClr val="333333"/>
                </a:solidFill>
                <a:effectLst/>
                <a:latin typeface="等线" panose="02010600030101010101" pitchFamily="2" charset="-122"/>
                <a:ea typeface="+mn-ea"/>
              </a:rPr>
              <a:t>混合持久化的思路是指，用户根据工作的不同需求分别选择使用合适的数据库，这样在一个完整的系统中，可能同时运行着多种不同的数据库。</a:t>
            </a:r>
            <a:endParaRPr lang="zh-CN" altLang="en-US" b="0" i="0" dirty="0" smtClean="0">
              <a:solidFill>
                <a:srgbClr val="333333"/>
              </a:solidFill>
              <a:effectLst/>
              <a:latin typeface="verdana" panose="020B0604030504040204" pitchFamily="34" charset="0"/>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37</a:t>
            </a:fld>
            <a:endParaRPr lang="zh-CN" altLang="en-US"/>
          </a:p>
        </p:txBody>
      </p:sp>
    </p:spTree>
    <p:extLst>
      <p:ext uri="{BB962C8B-B14F-4D97-AF65-F5344CB8AC3E}">
        <p14:creationId xmlns:p14="http://schemas.microsoft.com/office/powerpoint/2010/main" val="230036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银行业务等商业应用需求逐渐暴露出当时技术手段的局限：单一应用、局部应用、数据之间缺乏统一组织和优化</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a:t>
            </a:fld>
            <a:endParaRPr lang="zh-CN" altLang="en-US"/>
          </a:p>
        </p:txBody>
      </p:sp>
    </p:spTree>
    <p:extLst>
      <p:ext uri="{BB962C8B-B14F-4D97-AF65-F5344CB8AC3E}">
        <p14:creationId xmlns:p14="http://schemas.microsoft.com/office/powerpoint/2010/main" val="3337624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1" i="0" dirty="0" smtClean="0">
                <a:solidFill>
                  <a:srgbClr val="333333"/>
                </a:solidFill>
                <a:effectLst/>
                <a:latin typeface="verdana" panose="020B0604030504040204" pitchFamily="34" charset="0"/>
              </a:rPr>
              <a:t>2</a:t>
            </a:r>
            <a:r>
              <a:rPr lang="zh-CN" altLang="en-US" b="1" i="0" dirty="0" smtClean="0">
                <a:solidFill>
                  <a:srgbClr val="333333"/>
                </a:solidFill>
                <a:effectLst/>
                <a:latin typeface="verdana" panose="020B0604030504040204" pitchFamily="34" charset="0"/>
              </a:rPr>
              <a:t>）多模</a:t>
            </a:r>
            <a:r>
              <a:rPr lang="en-US" altLang="zh-CN" b="1" i="0" dirty="0" smtClean="0">
                <a:solidFill>
                  <a:srgbClr val="333333"/>
                </a:solidFill>
                <a:effectLst/>
                <a:latin typeface="verdana" panose="020B0604030504040204" pitchFamily="34" charset="0"/>
              </a:rPr>
              <a:t>Multi-Model</a:t>
            </a:r>
            <a:endParaRPr lang="zh-CN" altLang="en-US" b="0" i="0" dirty="0" smtClean="0">
              <a:solidFill>
                <a:srgbClr val="333333"/>
              </a:solidFill>
              <a:effectLst/>
              <a:latin typeface="verdana" panose="020B0604030504040204" pitchFamily="34" charset="0"/>
            </a:endParaRPr>
          </a:p>
          <a:p>
            <a:pPr algn="l"/>
            <a:r>
              <a:rPr lang="en-US" altLang="zh-CN" b="0" i="0" dirty="0" smtClean="0">
                <a:solidFill>
                  <a:srgbClr val="333333"/>
                </a:solidFill>
                <a:effectLst/>
                <a:latin typeface="verdana" panose="020B0604030504040204" pitchFamily="34" charset="0"/>
              </a:rPr>
              <a:t>Multi-model</a:t>
            </a:r>
            <a:r>
              <a:rPr lang="zh-CN" altLang="en-US" b="0" i="0" dirty="0" smtClean="0">
                <a:solidFill>
                  <a:srgbClr val="333333"/>
                </a:solidFill>
                <a:effectLst/>
                <a:latin typeface="verdana" panose="020B0604030504040204" pitchFamily="34" charset="0"/>
              </a:rPr>
              <a:t>多模数据库则是另一种解决思路，在同一个数据库内有多个数据引擎，将各种类型的数据进行集中存储和使用。多个不同类型的应用，同时接入一个数据库，并在同一个分布式数据库内进行管理，大大简化应用程序的开发及后期维护成本。</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2069390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今年</a:t>
            </a:r>
            <a:r>
              <a:rPr lang="en-US" altLang="zh-CN" dirty="0" err="1" smtClean="0"/>
              <a:t>AnalyticDB</a:t>
            </a:r>
            <a:r>
              <a:rPr lang="zh-CN" altLang="en-US" dirty="0" smtClean="0"/>
              <a:t>除了在阿里数字经济体内进入更多核心交易链路，全力支撑双十一以外，</a:t>
            </a:r>
            <a:r>
              <a:rPr lang="en-US" altLang="zh-CN" dirty="0" err="1" smtClean="0"/>
              <a:t>AnalyticDB</a:t>
            </a:r>
            <a:r>
              <a:rPr lang="zh-CN" altLang="en-US" dirty="0" smtClean="0"/>
              <a:t>全面拥抱云原生，构建极致弹性，大幅降低成本，释放技术红利，重磅发布了诸多全新企业级特性，让用户及时拥有极高性价比的云原生数据仓库。</a:t>
            </a:r>
          </a:p>
          <a:p>
            <a:r>
              <a:rPr lang="zh-CN" altLang="en-US" dirty="0" smtClean="0"/>
              <a:t/>
            </a:r>
            <a:br>
              <a:rPr lang="zh-CN" altLang="en-US" dirty="0" smtClean="0"/>
            </a:br>
            <a:r>
              <a:rPr lang="en-US" altLang="zh-CN" dirty="0" err="1" smtClean="0"/>
              <a:t>AnalyticDB</a:t>
            </a:r>
            <a:r>
              <a:rPr lang="zh-CN" altLang="en-US" dirty="0" smtClean="0"/>
              <a:t>全力支撑双十一</a:t>
            </a:r>
          </a:p>
          <a:p>
            <a:r>
              <a:rPr lang="en-US" altLang="zh-CN" dirty="0" smtClean="0"/>
              <a:t>2020</a:t>
            </a:r>
            <a:r>
              <a:rPr lang="zh-CN" altLang="en-US" dirty="0" smtClean="0"/>
              <a:t>年双十一，</a:t>
            </a:r>
            <a:r>
              <a:rPr lang="en-US" altLang="zh-CN" dirty="0" err="1" smtClean="0"/>
              <a:t>AnalyticDB</a:t>
            </a:r>
            <a:r>
              <a:rPr lang="zh-CN" altLang="en-US" dirty="0" smtClean="0"/>
              <a:t>支持了阿里数字经济体内几乎所有</a:t>
            </a:r>
            <a:r>
              <a:rPr lang="en-US" altLang="zh-CN" dirty="0" smtClean="0"/>
              <a:t>BU</a:t>
            </a:r>
            <a:r>
              <a:rPr lang="zh-CN" altLang="en-US" dirty="0" smtClean="0"/>
              <a:t>的业务，承载了集团的菜鸟、新零售供应链、</a:t>
            </a:r>
            <a:r>
              <a:rPr lang="en-US" altLang="zh-CN" dirty="0" smtClean="0"/>
              <a:t>DT</a:t>
            </a:r>
            <a:r>
              <a:rPr lang="zh-CN" altLang="en-US" dirty="0" smtClean="0"/>
              <a:t>数据系列产品、数据银行、生意参谋、人群宝、达摩院店小蜜、</a:t>
            </a:r>
            <a:r>
              <a:rPr lang="en-US" altLang="zh-CN" dirty="0" smtClean="0"/>
              <a:t>AE</a:t>
            </a:r>
            <a:r>
              <a:rPr lang="zh-CN" altLang="en-US" dirty="0" smtClean="0"/>
              <a:t>数据、盒马、天猫营销平台等</a:t>
            </a:r>
            <a:r>
              <a:rPr lang="en-US" altLang="zh-CN" dirty="0" smtClean="0"/>
              <a:t>130</a:t>
            </a:r>
            <a:r>
              <a:rPr lang="zh-CN" altLang="en-US" dirty="0" smtClean="0"/>
              <a:t>多个主要业务。从核心交易链路的高并发在线检索到复杂实时分析应用场景，表现非常稳定。当天各项指标再创新高，</a:t>
            </a:r>
            <a:r>
              <a:rPr lang="en-US" altLang="zh-CN" dirty="0" err="1" smtClean="0"/>
              <a:t>AnalyticDB</a:t>
            </a:r>
            <a:r>
              <a:rPr lang="zh-CN" altLang="en-US" dirty="0" smtClean="0"/>
              <a:t>当天的写入</a:t>
            </a:r>
            <a:r>
              <a:rPr lang="en-US" altLang="zh-CN" dirty="0" smtClean="0"/>
              <a:t>TPS</a:t>
            </a:r>
            <a:r>
              <a:rPr lang="zh-CN" altLang="en-US" dirty="0" smtClean="0"/>
              <a:t>峰值到达</a:t>
            </a:r>
            <a:r>
              <a:rPr lang="en-US" altLang="zh-CN" dirty="0" smtClean="0"/>
              <a:t>2.14</a:t>
            </a:r>
            <a:r>
              <a:rPr lang="zh-CN" altLang="en-US" dirty="0" smtClean="0"/>
              <a:t>亿，通过离在线一体化架构，支持在线</a:t>
            </a:r>
            <a:r>
              <a:rPr lang="en-US" altLang="zh-CN" dirty="0" smtClean="0"/>
              <a:t>ETL</a:t>
            </a:r>
            <a:r>
              <a:rPr lang="zh-CN" altLang="en-US" dirty="0" smtClean="0"/>
              <a:t>及实时查询</a:t>
            </a:r>
            <a:r>
              <a:rPr lang="en-US" altLang="zh-CN" dirty="0" smtClean="0"/>
              <a:t>Job</a:t>
            </a:r>
            <a:r>
              <a:rPr lang="zh-CN" altLang="en-US" dirty="0" smtClean="0"/>
              <a:t>数达到</a:t>
            </a:r>
            <a:r>
              <a:rPr lang="en-US" altLang="zh-CN" dirty="0" smtClean="0"/>
              <a:t>174571</a:t>
            </a:r>
            <a:r>
              <a:rPr lang="zh-CN" altLang="en-US" dirty="0" smtClean="0"/>
              <a:t>个</a:t>
            </a:r>
            <a:r>
              <a:rPr lang="en-US" altLang="zh-CN" dirty="0" smtClean="0"/>
              <a:t>/</a:t>
            </a:r>
            <a:r>
              <a:rPr lang="zh-CN" altLang="en-US" dirty="0" smtClean="0"/>
              <a:t>秒，离线</a:t>
            </a:r>
            <a:r>
              <a:rPr lang="en-US" altLang="zh-CN" dirty="0" smtClean="0"/>
              <a:t>ETL</a:t>
            </a:r>
            <a:r>
              <a:rPr lang="zh-CN" altLang="en-US" dirty="0" smtClean="0"/>
              <a:t>导入导出任务</a:t>
            </a:r>
            <a:r>
              <a:rPr lang="en-US" altLang="zh-CN" dirty="0" smtClean="0"/>
              <a:t>570267</a:t>
            </a:r>
            <a:r>
              <a:rPr lang="zh-CN" altLang="en-US" dirty="0" smtClean="0"/>
              <a:t>个，处理的实时数据量达到</a:t>
            </a:r>
            <a:r>
              <a:rPr lang="en-US" altLang="zh-CN" dirty="0" smtClean="0"/>
              <a:t>7.7</a:t>
            </a:r>
            <a:r>
              <a:rPr lang="zh-CN" altLang="en-US" dirty="0" smtClean="0"/>
              <a:t>万亿行。</a:t>
            </a:r>
          </a:p>
          <a:p>
            <a:r>
              <a:rPr lang="zh-CN" altLang="en-US" dirty="0" smtClean="0"/>
              <a:t>在本次双十一中，在公有云上支持聚水潭、递四方、</a:t>
            </a:r>
            <a:r>
              <a:rPr lang="en-US" altLang="zh-CN" dirty="0" smtClean="0"/>
              <a:t>EMS</a:t>
            </a:r>
            <a:r>
              <a:rPr lang="zh-CN" altLang="en-US" dirty="0" smtClean="0"/>
              <a:t>等诸多核心业务，在专有云上支持了中国邮政集团的各类业务。</a:t>
            </a:r>
            <a:r>
              <a:rPr lang="en-US" altLang="zh-CN" dirty="0" err="1" smtClean="0"/>
              <a:t>AnalyticDB</a:t>
            </a:r>
            <a:r>
              <a:rPr lang="zh-CN" altLang="en-US" dirty="0" smtClean="0"/>
              <a:t>数据库为这些业务方提供了数据处理</a:t>
            </a:r>
            <a:r>
              <a:rPr lang="en-US" altLang="zh-CN" dirty="0" smtClean="0"/>
              <a:t>ETL</a:t>
            </a:r>
            <a:r>
              <a:rPr lang="zh-CN" altLang="en-US" dirty="0" smtClean="0"/>
              <a:t>、实时在线分析、核心报表、大屏和监控能力，为数十万商家和千万消费者提供稳定的离在线数据服务。</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628575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混合计算负载</a:t>
            </a:r>
            <a:endParaRPr lang="zh-CN" altLang="en-US" dirty="0" smtClean="0"/>
          </a:p>
          <a:p>
            <a:r>
              <a:rPr lang="zh-CN" altLang="en-US" dirty="0" smtClean="0"/>
              <a:t>在存储计算分离的架构下，</a:t>
            </a:r>
            <a:r>
              <a:rPr lang="en-US" altLang="zh-CN" dirty="0" err="1" smtClean="0"/>
              <a:t>AnalyticDB</a:t>
            </a:r>
            <a:r>
              <a:rPr lang="zh-CN" altLang="en-US" dirty="0" smtClean="0"/>
              <a:t>的计算能力也得到了极大的释放，可以支持非常丰富和强大的混合计算负载能力，在经典的在线（</a:t>
            </a:r>
            <a:r>
              <a:rPr lang="en-US" altLang="zh-CN" dirty="0" smtClean="0"/>
              <a:t>online</a:t>
            </a:r>
            <a:r>
              <a:rPr lang="zh-CN" altLang="en-US" dirty="0" smtClean="0"/>
              <a:t>）</a:t>
            </a:r>
            <a:r>
              <a:rPr lang="en-US" altLang="zh-CN" dirty="0" smtClean="0"/>
              <a:t>/</a:t>
            </a:r>
            <a:r>
              <a:rPr lang="zh-CN" altLang="en-US" dirty="0" smtClean="0"/>
              <a:t>交互式（</a:t>
            </a:r>
            <a:r>
              <a:rPr lang="en-US" altLang="zh-CN" dirty="0" smtClean="0"/>
              <a:t>interactive</a:t>
            </a:r>
            <a:r>
              <a:rPr lang="zh-CN" altLang="en-US" dirty="0" smtClean="0"/>
              <a:t>）查询执行模式之外，也支持了离线</a:t>
            </a:r>
            <a:r>
              <a:rPr lang="en-US" altLang="zh-CN" dirty="0" smtClean="0"/>
              <a:t>/</a:t>
            </a:r>
            <a:r>
              <a:rPr lang="zh-CN" altLang="en-US" dirty="0" smtClean="0"/>
              <a:t>批处理</a:t>
            </a:r>
            <a:r>
              <a:rPr lang="en-US" altLang="zh-CN" dirty="0" smtClean="0"/>
              <a:t>(batch)</a:t>
            </a:r>
            <a:r>
              <a:rPr lang="zh-CN" altLang="en-US" dirty="0" smtClean="0"/>
              <a:t>查询执行模式，同时可以通过集成开源的计算引擎（比如</a:t>
            </a:r>
            <a:r>
              <a:rPr lang="en-US" altLang="zh-CN" dirty="0" smtClean="0"/>
              <a:t>Spark</a:t>
            </a:r>
            <a:r>
              <a:rPr lang="zh-CN" altLang="en-US" dirty="0" smtClean="0"/>
              <a:t>）来支持迭代计算和机器学习等复杂计算能力。</a:t>
            </a:r>
          </a:p>
          <a:p>
            <a:r>
              <a:rPr lang="zh-CN" altLang="en-US" b="1" dirty="0" smtClean="0"/>
              <a:t>在线分析（</a:t>
            </a:r>
            <a:r>
              <a:rPr lang="en-US" altLang="zh-CN" b="1" dirty="0" smtClean="0"/>
              <a:t>Online/Interactive</a:t>
            </a:r>
            <a:r>
              <a:rPr lang="zh-CN" altLang="en-US" b="1" dirty="0" smtClean="0"/>
              <a:t>）</a:t>
            </a:r>
            <a:endParaRPr lang="zh-CN" altLang="en-US" dirty="0" smtClean="0"/>
          </a:p>
          <a:p>
            <a:r>
              <a:rPr lang="zh-CN" altLang="en-US" dirty="0" smtClean="0"/>
              <a:t>在线查询基于</a:t>
            </a:r>
            <a:r>
              <a:rPr lang="en-US" altLang="zh-CN" dirty="0" smtClean="0"/>
              <a:t>MPP</a:t>
            </a:r>
            <a:r>
              <a:rPr lang="zh-CN" altLang="en-US" dirty="0" smtClean="0"/>
              <a:t>架构，中间结果和算子状态完全使用内存（</a:t>
            </a:r>
            <a:r>
              <a:rPr lang="en-US" altLang="zh-CN" dirty="0" smtClean="0"/>
              <a:t>all-in-memory</a:t>
            </a:r>
            <a:r>
              <a:rPr lang="zh-CN" altLang="en-US" dirty="0" smtClean="0"/>
              <a:t>），计算过程完全流水线化（</a:t>
            </a:r>
            <a:r>
              <a:rPr lang="en-US" altLang="zh-CN" dirty="0" smtClean="0"/>
              <a:t>pipelined</a:t>
            </a:r>
            <a:r>
              <a:rPr lang="zh-CN" altLang="en-US" dirty="0" smtClean="0"/>
              <a:t>），查询</a:t>
            </a:r>
            <a:r>
              <a:rPr lang="en-US" altLang="zh-CN" dirty="0" smtClean="0"/>
              <a:t>RT</a:t>
            </a:r>
            <a:r>
              <a:rPr lang="zh-CN" altLang="en-US" dirty="0" smtClean="0"/>
              <a:t>小，适用于低延迟、高并发的场景 ，比如</a:t>
            </a:r>
            <a:r>
              <a:rPr lang="en-US" altLang="zh-CN" dirty="0" smtClean="0"/>
              <a:t>BI</a:t>
            </a:r>
            <a:r>
              <a:rPr lang="zh-CN" altLang="en-US" dirty="0" smtClean="0"/>
              <a:t>报表、数据分析、在线决策等。</a:t>
            </a:r>
          </a:p>
          <a:p>
            <a:r>
              <a:rPr lang="zh-CN" altLang="en-US" b="1" dirty="0" smtClean="0"/>
              <a:t>批处理（</a:t>
            </a:r>
            <a:r>
              <a:rPr lang="en-US" altLang="zh-CN" b="1" dirty="0" smtClean="0"/>
              <a:t>Batch</a:t>
            </a:r>
            <a:r>
              <a:rPr lang="zh-CN" altLang="en-US" b="1" dirty="0" smtClean="0"/>
              <a:t>）</a:t>
            </a:r>
            <a:endParaRPr lang="zh-CN" altLang="en-US" dirty="0" smtClean="0"/>
          </a:p>
          <a:p>
            <a:r>
              <a:rPr lang="zh-CN" altLang="en-US" dirty="0" smtClean="0"/>
              <a:t>批处理模式基于</a:t>
            </a:r>
            <a:r>
              <a:rPr lang="en-US" altLang="zh-CN" dirty="0" smtClean="0"/>
              <a:t>DAG</a:t>
            </a:r>
            <a:r>
              <a:rPr lang="zh-CN" altLang="en-US" dirty="0" smtClean="0"/>
              <a:t>执行模型，整个</a:t>
            </a:r>
            <a:r>
              <a:rPr lang="en-US" altLang="zh-CN" dirty="0" smtClean="0"/>
              <a:t>DAG</a:t>
            </a:r>
            <a:r>
              <a:rPr lang="zh-CN" altLang="en-US" dirty="0" smtClean="0"/>
              <a:t>可以切分为若干个</a:t>
            </a:r>
            <a:r>
              <a:rPr lang="en-US" altLang="zh-CN" dirty="0" smtClean="0"/>
              <a:t>stage</a:t>
            </a:r>
            <a:r>
              <a:rPr lang="zh-CN" altLang="en-US" dirty="0" smtClean="0"/>
              <a:t>进行，</a:t>
            </a:r>
            <a:r>
              <a:rPr lang="en-US" altLang="zh-CN" dirty="0" smtClean="0"/>
              <a:t>stage-by-stage</a:t>
            </a:r>
            <a:r>
              <a:rPr lang="zh-CN" altLang="en-US" dirty="0" smtClean="0"/>
              <a:t>执行，中间结果和算子状态可以落盘，支持大吞吐量的数据计算能力，也可以在较少的计算资源场景下执行，具备更低的计算成本，适用于数据量大或者计算资源有限的场景，比如</a:t>
            </a:r>
            <a:r>
              <a:rPr lang="en-US" altLang="zh-CN" dirty="0" smtClean="0"/>
              <a:t>ETL</a:t>
            </a:r>
            <a:r>
              <a:rPr lang="zh-CN" altLang="en-US" dirty="0" smtClean="0"/>
              <a:t>、数据仓库等。</a:t>
            </a:r>
          </a:p>
          <a:p>
            <a:r>
              <a:rPr lang="zh-CN" altLang="en-US" b="1" dirty="0" smtClean="0"/>
              <a:t>复杂计算（</a:t>
            </a:r>
            <a:r>
              <a:rPr lang="en-US" altLang="zh-CN" b="1" dirty="0" smtClean="0"/>
              <a:t>Iterative/ML</a:t>
            </a:r>
            <a:r>
              <a:rPr lang="zh-CN" altLang="en-US" b="1" dirty="0" smtClean="0"/>
              <a:t>等）</a:t>
            </a:r>
            <a:endParaRPr lang="zh-CN" altLang="en-US" dirty="0" smtClean="0"/>
          </a:p>
          <a:p>
            <a:r>
              <a:rPr lang="en-US" altLang="zh-CN" dirty="0" err="1" smtClean="0"/>
              <a:t>AnalyticDB</a:t>
            </a:r>
            <a:r>
              <a:rPr lang="zh-CN" altLang="en-US" dirty="0" smtClean="0"/>
              <a:t>提供了开放和可扩展的计算架构，通过集成和兼容开源生态的计算引擎（目前为</a:t>
            </a:r>
            <a:r>
              <a:rPr lang="en-US" altLang="zh-CN" dirty="0" smtClean="0"/>
              <a:t>Spark</a:t>
            </a:r>
            <a:r>
              <a:rPr lang="zh-CN" altLang="en-US" dirty="0" smtClean="0"/>
              <a:t>）为用户提供复杂计算能力。用户可以基于</a:t>
            </a:r>
            <a:r>
              <a:rPr lang="en-US" altLang="zh-CN" dirty="0" smtClean="0"/>
              <a:t>Spark</a:t>
            </a:r>
            <a:r>
              <a:rPr lang="zh-CN" altLang="en-US" dirty="0" smtClean="0"/>
              <a:t>的编程接口（</a:t>
            </a:r>
            <a:r>
              <a:rPr lang="en-US" altLang="zh-CN" dirty="0" err="1" smtClean="0"/>
              <a:t>DataFrame</a:t>
            </a:r>
            <a:r>
              <a:rPr lang="en-US" altLang="zh-CN" dirty="0" smtClean="0"/>
              <a:t>/</a:t>
            </a:r>
            <a:r>
              <a:rPr lang="en-US" altLang="zh-CN" dirty="0" err="1" smtClean="0"/>
              <a:t>SparkSQL</a:t>
            </a:r>
            <a:r>
              <a:rPr lang="en-US" altLang="zh-CN" dirty="0" smtClean="0"/>
              <a:t>/RDD/</a:t>
            </a:r>
            <a:r>
              <a:rPr lang="en-US" altLang="zh-CN" dirty="0" err="1" smtClean="0"/>
              <a:t>DStream</a:t>
            </a:r>
            <a:r>
              <a:rPr lang="zh-CN" altLang="en-US" dirty="0" smtClean="0"/>
              <a:t>）来编写更加复杂的计算逻辑，满足业务越来越智能化和实时化的数据应用场景，比如迭代计算，机器学习等。</a:t>
            </a:r>
          </a:p>
          <a:p>
            <a:r>
              <a:rPr lang="zh-CN" altLang="en-US" b="1" dirty="0" smtClean="0"/>
              <a:t>资源组（池）多租户</a:t>
            </a:r>
            <a:endParaRPr lang="zh-CN" altLang="en-US" dirty="0" smtClean="0"/>
          </a:p>
          <a:p>
            <a:r>
              <a:rPr lang="en-US" altLang="zh-CN" dirty="0" err="1" smtClean="0"/>
              <a:t>AnalyticDB</a:t>
            </a:r>
            <a:r>
              <a:rPr lang="zh-CN" altLang="en-US" dirty="0" smtClean="0"/>
              <a:t>新版弹性模式下，支持了资源组功能，即对计算资源进行弹性划分，不同资源组之间的计算资源在物理上完全隔离。通过</a:t>
            </a:r>
            <a:r>
              <a:rPr lang="en-US" altLang="zh-CN" dirty="0" err="1" smtClean="0"/>
              <a:t>AnalyticDB</a:t>
            </a:r>
            <a:r>
              <a:rPr lang="zh-CN" altLang="en-US" dirty="0" smtClean="0"/>
              <a:t>账号绑定到不同的资源组，</a:t>
            </a:r>
            <a:r>
              <a:rPr lang="en-US" altLang="zh-CN" dirty="0" smtClean="0"/>
              <a:t>SQL</a:t>
            </a:r>
            <a:r>
              <a:rPr lang="zh-CN" altLang="en-US" dirty="0" smtClean="0"/>
              <a:t>查询根据绑定关系自动路由至对应的资源组执行命令，用户可以选择为不同的资源组设置不同的查询执行模式，从而满足用户实现实例内部多租户、混合负载的需求。</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98682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522050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Mongos</a:t>
            </a:r>
            <a:r>
              <a:rPr lang="zh-CN" altLang="en-US" sz="1200" b="0" i="0" kern="1200" dirty="0" smtClean="0">
                <a:solidFill>
                  <a:schemeClr val="tx1"/>
                </a:solidFill>
                <a:effectLst/>
                <a:latin typeface="+mn-lt"/>
                <a:ea typeface="+mn-ea"/>
                <a:cs typeface="+mn-cs"/>
              </a:rPr>
              <a:t>是</a:t>
            </a:r>
            <a:r>
              <a:rPr lang="en-US" altLang="zh-CN" sz="1200" b="1" i="0" kern="1200" dirty="0" err="1" smtClean="0">
                <a:solidFill>
                  <a:schemeClr val="tx1"/>
                </a:solidFill>
                <a:effectLst/>
                <a:latin typeface="+mn-lt"/>
                <a:ea typeface="+mn-ea"/>
                <a:cs typeface="+mn-cs"/>
              </a:rPr>
              <a:t>Sharded</a:t>
            </a:r>
            <a:r>
              <a:rPr lang="en-US" altLang="zh-CN" sz="1200" b="1" i="0" kern="1200" dirty="0" smtClean="0">
                <a:solidFill>
                  <a:schemeClr val="tx1"/>
                </a:solidFill>
                <a:effectLst/>
                <a:latin typeface="+mn-lt"/>
                <a:ea typeface="+mn-ea"/>
                <a:cs typeface="+mn-cs"/>
              </a:rPr>
              <a:t> cluster</a:t>
            </a:r>
            <a:r>
              <a:rPr lang="zh-CN" altLang="en-US" sz="1200" b="0" i="0" kern="1200" dirty="0" smtClean="0">
                <a:solidFill>
                  <a:schemeClr val="tx1"/>
                </a:solidFill>
                <a:effectLst/>
                <a:latin typeface="+mn-lt"/>
                <a:ea typeface="+mn-ea"/>
                <a:cs typeface="+mn-cs"/>
              </a:rPr>
              <a:t>的访问入口，</a:t>
            </a:r>
            <a:r>
              <a:rPr lang="zh-CN" altLang="en-US" dirty="0" smtClean="0"/>
              <a:t/>
            </a:r>
            <a:br>
              <a:rPr lang="zh-CN" altLang="en-US" dirty="0" smtClean="0"/>
            </a:br>
            <a:r>
              <a:rPr lang="en-US" altLang="zh-CN" sz="1200" b="1" i="0" kern="1200" dirty="0" smtClean="0">
                <a:solidFill>
                  <a:schemeClr val="tx1"/>
                </a:solidFill>
                <a:effectLst/>
                <a:latin typeface="+mn-lt"/>
                <a:ea typeface="+mn-ea"/>
                <a:cs typeface="+mn-cs"/>
              </a:rPr>
              <a:t>Mongos</a:t>
            </a:r>
            <a:r>
              <a:rPr lang="zh-CN" altLang="en-US" sz="1200" b="0" i="0" kern="1200" dirty="0" smtClean="0">
                <a:solidFill>
                  <a:schemeClr val="tx1"/>
                </a:solidFill>
                <a:effectLst/>
                <a:latin typeface="+mn-lt"/>
                <a:ea typeface="+mn-ea"/>
                <a:cs typeface="+mn-cs"/>
              </a:rPr>
              <a:t>本身并不持久化数据，</a:t>
            </a:r>
            <a:r>
              <a:rPr lang="en-US" altLang="zh-CN" sz="1200" b="1" i="0" kern="1200" dirty="0" err="1" smtClean="0">
                <a:solidFill>
                  <a:schemeClr val="tx1"/>
                </a:solidFill>
                <a:effectLst/>
                <a:latin typeface="+mn-lt"/>
                <a:ea typeface="+mn-ea"/>
                <a:cs typeface="+mn-cs"/>
              </a:rPr>
              <a:t>Sharded</a:t>
            </a:r>
            <a:r>
              <a:rPr lang="en-US" altLang="zh-CN" sz="1200" b="1" i="0" kern="1200" dirty="0" smtClean="0">
                <a:solidFill>
                  <a:schemeClr val="tx1"/>
                </a:solidFill>
                <a:effectLst/>
                <a:latin typeface="+mn-lt"/>
                <a:ea typeface="+mn-ea"/>
                <a:cs typeface="+mn-cs"/>
              </a:rPr>
              <a:t> cluster</a:t>
            </a:r>
            <a:r>
              <a:rPr lang="zh-CN" altLang="en-US" sz="1200" b="0" i="0" kern="1200" dirty="0" smtClean="0">
                <a:solidFill>
                  <a:schemeClr val="tx1"/>
                </a:solidFill>
                <a:effectLst/>
                <a:latin typeface="+mn-lt"/>
                <a:ea typeface="+mn-ea"/>
                <a:cs typeface="+mn-cs"/>
              </a:rPr>
              <a:t>所有的元数据都会存储到</a:t>
            </a:r>
            <a:r>
              <a:rPr lang="en-US" altLang="zh-CN" sz="1200" b="1" i="0" kern="1200" dirty="0" err="1" smtClean="0">
                <a:solidFill>
                  <a:schemeClr val="tx1"/>
                </a:solidFill>
                <a:effectLst/>
                <a:latin typeface="+mn-lt"/>
                <a:ea typeface="+mn-ea"/>
                <a:cs typeface="+mn-cs"/>
              </a:rPr>
              <a:t>Config</a:t>
            </a:r>
            <a:r>
              <a:rPr lang="en-US" altLang="zh-CN" sz="1200" b="1" i="0" kern="1200" dirty="0" smtClean="0">
                <a:solidFill>
                  <a:schemeClr val="tx1"/>
                </a:solidFill>
                <a:effectLst/>
                <a:latin typeface="+mn-lt"/>
                <a:ea typeface="+mn-ea"/>
                <a:cs typeface="+mn-cs"/>
              </a:rPr>
              <a:t> Server</a:t>
            </a:r>
            <a:r>
              <a:rPr lang="en-US" altLang="zh-CN" dirty="0" smtClean="0"/>
              <a:t/>
            </a:r>
            <a:br>
              <a:rPr lang="en-US" altLang="zh-CN" dirty="0" smtClean="0"/>
            </a:br>
            <a:r>
              <a:rPr lang="zh-CN" altLang="en-US" sz="1200" b="0" i="0" kern="1200" dirty="0" smtClean="0">
                <a:solidFill>
                  <a:schemeClr val="tx1"/>
                </a:solidFill>
                <a:effectLst/>
                <a:latin typeface="+mn-lt"/>
                <a:ea typeface="+mn-ea"/>
                <a:cs typeface="+mn-cs"/>
              </a:rPr>
              <a:t>而用户的数据则会分散存储到各个</a:t>
            </a:r>
            <a:r>
              <a:rPr lang="en-US" altLang="zh-CN" sz="1200" b="1" i="0" kern="1200" dirty="0" smtClean="0">
                <a:solidFill>
                  <a:schemeClr val="tx1"/>
                </a:solidFill>
                <a:effectLst/>
                <a:latin typeface="+mn-lt"/>
                <a:ea typeface="+mn-ea"/>
                <a:cs typeface="+mn-cs"/>
              </a:rPr>
              <a:t>shard</a:t>
            </a:r>
            <a:r>
              <a:rPr lang="zh-CN" altLang="en-US" sz="1200" b="0"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Mongos</a:t>
            </a:r>
            <a:r>
              <a:rPr lang="zh-CN" altLang="en-US" sz="1200" b="0" i="0" kern="1200" dirty="0" smtClean="0">
                <a:solidFill>
                  <a:schemeClr val="tx1"/>
                </a:solidFill>
                <a:effectLst/>
                <a:latin typeface="+mn-lt"/>
                <a:ea typeface="+mn-ea"/>
                <a:cs typeface="+mn-cs"/>
              </a:rPr>
              <a:t>启动后，会从</a:t>
            </a:r>
            <a:r>
              <a:rPr lang="en-US" altLang="zh-CN" sz="1200" b="1" i="0" kern="1200" dirty="0" err="1" smtClean="0">
                <a:solidFill>
                  <a:schemeClr val="tx1"/>
                </a:solidFill>
                <a:effectLst/>
                <a:latin typeface="+mn-lt"/>
                <a:ea typeface="+mn-ea"/>
                <a:cs typeface="+mn-cs"/>
              </a:rPr>
              <a:t>config</a:t>
            </a:r>
            <a:r>
              <a:rPr lang="en-US" altLang="zh-CN" sz="1200" b="1" i="0" kern="1200" dirty="0" smtClean="0">
                <a:solidFill>
                  <a:schemeClr val="tx1"/>
                </a:solidFill>
                <a:effectLst/>
                <a:latin typeface="+mn-lt"/>
                <a:ea typeface="+mn-ea"/>
                <a:cs typeface="+mn-cs"/>
              </a:rPr>
              <a:t> server</a:t>
            </a:r>
            <a:r>
              <a:rPr lang="zh-CN" altLang="en-US" sz="1200" b="0" i="0" kern="1200" dirty="0" smtClean="0">
                <a:solidFill>
                  <a:schemeClr val="tx1"/>
                </a:solidFill>
                <a:effectLst/>
                <a:latin typeface="+mn-lt"/>
                <a:ea typeface="+mn-ea"/>
                <a:cs typeface="+mn-cs"/>
              </a:rPr>
              <a:t>加载元数据，开始提供服务，将用户的请求正确路由到对应的</a:t>
            </a:r>
            <a:r>
              <a:rPr lang="en-US" altLang="zh-CN" sz="1200" b="1" i="0" kern="1200" dirty="0" smtClean="0">
                <a:solidFill>
                  <a:schemeClr val="tx1"/>
                </a:solidFill>
                <a:effectLst/>
                <a:latin typeface="+mn-lt"/>
                <a:ea typeface="+mn-ea"/>
                <a:cs typeface="+mn-cs"/>
              </a:rPr>
              <a:t>Shard</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1140838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3475395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大部分的</a:t>
            </a:r>
            <a:r>
              <a:rPr lang="en-US" altLang="zh-CN" dirty="0" smtClean="0"/>
              <a:t>F1</a:t>
            </a:r>
            <a:r>
              <a:rPr lang="zh-CN" altLang="en-US" dirty="0" smtClean="0"/>
              <a:t>是无状态的</a:t>
            </a:r>
            <a:r>
              <a:rPr lang="en-US" altLang="zh-CN" dirty="0" smtClean="0"/>
              <a:t>,</a:t>
            </a:r>
            <a:r>
              <a:rPr lang="zh-CN" altLang="en-US" dirty="0" smtClean="0"/>
              <a:t>意味着一个客户端可以发送不同请求到不同</a:t>
            </a:r>
            <a:r>
              <a:rPr lang="en-US" altLang="zh-CN" dirty="0" smtClean="0"/>
              <a:t>F1 server,</a:t>
            </a:r>
            <a:r>
              <a:rPr lang="zh-CN" altLang="en-US" dirty="0" smtClean="0"/>
              <a:t>只有一种状况例外</a:t>
            </a:r>
            <a:r>
              <a:rPr lang="en-US" altLang="zh-CN" dirty="0" smtClean="0"/>
              <a:t>:</a:t>
            </a:r>
            <a:r>
              <a:rPr lang="zh-CN" altLang="en-US" dirty="0" smtClean="0"/>
              <a:t>客户端的事务使用了悲观锁</a:t>
            </a:r>
            <a:r>
              <a:rPr lang="en-US" altLang="zh-CN" dirty="0" smtClean="0"/>
              <a:t>,</a:t>
            </a:r>
            <a:r>
              <a:rPr lang="zh-CN" altLang="en-US" dirty="0" smtClean="0"/>
              <a:t>这样就不能分散请求了</a:t>
            </a:r>
            <a:r>
              <a:rPr lang="en-US" altLang="zh-CN" dirty="0" smtClean="0"/>
              <a:t>,</a:t>
            </a:r>
            <a:r>
              <a:rPr lang="zh-CN" altLang="en-US" dirty="0" smtClean="0"/>
              <a:t>只能在这台</a:t>
            </a:r>
            <a:r>
              <a:rPr lang="en-US" altLang="zh-CN" dirty="0" smtClean="0"/>
              <a:t>F1 server</a:t>
            </a:r>
            <a:r>
              <a:rPr lang="zh-CN" altLang="en-US" dirty="0" smtClean="0"/>
              <a:t>处理剩余的事务。</a:t>
            </a:r>
            <a:br>
              <a:rPr lang="zh-CN" altLang="en-US" dirty="0" smtClean="0"/>
            </a:br>
            <a:r>
              <a:rPr lang="en-US" altLang="zh-CN" dirty="0" smtClean="0"/>
              <a:t>F1 Master</a:t>
            </a:r>
            <a:r>
              <a:rPr lang="zh-CN" altLang="en-US" dirty="0" smtClean="0"/>
              <a:t>和</a:t>
            </a:r>
            <a:r>
              <a:rPr lang="en-US" altLang="zh-CN" dirty="0" smtClean="0"/>
              <a:t>Slave Pool</a:t>
            </a:r>
            <a:r>
              <a:rPr lang="zh-CN" altLang="en-US" dirty="0" smtClean="0"/>
              <a:t>，它们是并行计算用的</a:t>
            </a:r>
            <a:r>
              <a:rPr lang="en-US" altLang="zh-CN" dirty="0" smtClean="0"/>
              <a:t>,</a:t>
            </a:r>
            <a:r>
              <a:rPr lang="zh-CN" altLang="en-US" dirty="0" smtClean="0"/>
              <a:t>当</a:t>
            </a:r>
            <a:r>
              <a:rPr lang="en-US" altLang="zh-CN" dirty="0" smtClean="0"/>
              <a:t>query planner</a:t>
            </a:r>
            <a:r>
              <a:rPr lang="zh-CN" altLang="en-US" dirty="0" smtClean="0"/>
              <a:t>发现一个</a:t>
            </a:r>
            <a:r>
              <a:rPr lang="en-US" altLang="zh-CN" dirty="0" smtClean="0"/>
              <a:t>SQL</a:t>
            </a:r>
            <a:r>
              <a:rPr lang="zh-CN" altLang="en-US" dirty="0" smtClean="0"/>
              <a:t>可以并行加速执行的话</a:t>
            </a:r>
            <a:r>
              <a:rPr lang="en-US" altLang="zh-CN" dirty="0" smtClean="0"/>
              <a:t>,</a:t>
            </a:r>
            <a:r>
              <a:rPr lang="zh-CN" altLang="en-US" dirty="0" smtClean="0"/>
              <a:t>就会将一个</a:t>
            </a:r>
            <a:r>
              <a:rPr lang="en-US" altLang="zh-CN" dirty="0" smtClean="0"/>
              <a:t>SQL</a:t>
            </a:r>
            <a:r>
              <a:rPr lang="zh-CN" altLang="en-US" dirty="0" smtClean="0"/>
              <a:t>分拆好多并行执行单位交到</a:t>
            </a:r>
            <a:r>
              <a:rPr lang="en-US" altLang="zh-CN" dirty="0" smtClean="0"/>
              <a:t>slave pool</a:t>
            </a:r>
            <a:r>
              <a:rPr lang="zh-CN" altLang="en-US" dirty="0" smtClean="0"/>
              <a:t>里去执行</a:t>
            </a:r>
            <a:r>
              <a:rPr lang="en-US" altLang="zh-CN" dirty="0" smtClean="0"/>
              <a:t>,F1 Master</a:t>
            </a:r>
            <a:r>
              <a:rPr lang="zh-CN" altLang="en-US" dirty="0" smtClean="0"/>
              <a:t>就是监控</a:t>
            </a:r>
            <a:r>
              <a:rPr lang="en-US" altLang="zh-CN" dirty="0" smtClean="0"/>
              <a:t>slave pool</a:t>
            </a:r>
            <a:r>
              <a:rPr lang="zh-CN" altLang="en-US" dirty="0" smtClean="0"/>
              <a:t>健康情况和剩余可用</a:t>
            </a:r>
            <a:r>
              <a:rPr lang="en-US" altLang="zh-CN" dirty="0" smtClean="0"/>
              <a:t>slave</a:t>
            </a:r>
            <a:r>
              <a:rPr lang="zh-CN" altLang="en-US" dirty="0" smtClean="0"/>
              <a:t>数目的。除了</a:t>
            </a:r>
            <a:r>
              <a:rPr lang="en-US" altLang="zh-CN" dirty="0" smtClean="0"/>
              <a:t>SQL</a:t>
            </a:r>
            <a:r>
              <a:rPr lang="zh-CN" altLang="en-US" dirty="0" smtClean="0"/>
              <a:t>，</a:t>
            </a:r>
            <a:r>
              <a:rPr lang="en-US" altLang="zh-CN" dirty="0" err="1" smtClean="0"/>
              <a:t>MapReduce</a:t>
            </a:r>
            <a:r>
              <a:rPr lang="zh-CN" altLang="en-US" dirty="0" smtClean="0"/>
              <a:t>任务也可用</a:t>
            </a:r>
            <a:r>
              <a:rPr lang="en-US" altLang="zh-CN" dirty="0" smtClean="0"/>
              <a:t>F1</a:t>
            </a:r>
            <a:r>
              <a:rPr lang="zh-CN" altLang="en-US" dirty="0" smtClean="0"/>
              <a:t>来分布式执行。</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3297973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事务执行分为两个阶段：</a:t>
            </a:r>
          </a:p>
          <a:p>
            <a:r>
              <a:rPr lang="zh-CN" altLang="en-US" sz="1200" b="0" i="0" kern="1200" dirty="0" smtClean="0">
                <a:solidFill>
                  <a:schemeClr val="tx1"/>
                </a:solidFill>
                <a:effectLst/>
                <a:latin typeface="+mn-lt"/>
                <a:ea typeface="+mn-ea"/>
                <a:cs typeface="+mn-cs"/>
              </a:rPr>
              <a:t>首先，选择事务对应的</a:t>
            </a:r>
            <a:r>
              <a:rPr lang="en-US" altLang="zh-CN" sz="1200" b="0" i="0" kern="1200" dirty="0" smtClean="0">
                <a:solidFill>
                  <a:schemeClr val="tx1"/>
                </a:solidFill>
                <a:effectLst/>
                <a:latin typeface="+mn-lt"/>
                <a:ea typeface="+mn-ea"/>
                <a:cs typeface="+mn-cs"/>
              </a:rPr>
              <a:t>KV</a:t>
            </a:r>
            <a:r>
              <a:rPr lang="zh-CN" altLang="en-US" sz="1200" b="0" i="0" kern="1200" dirty="0" smtClean="0">
                <a:solidFill>
                  <a:schemeClr val="tx1"/>
                </a:solidFill>
                <a:effectLst/>
                <a:latin typeface="+mn-lt"/>
                <a:ea typeface="+mn-ea"/>
                <a:cs typeface="+mn-cs"/>
              </a:rPr>
              <a:t>请求中第一条写操作所在的</a:t>
            </a:r>
            <a:r>
              <a:rPr lang="en-US" altLang="zh-CN" sz="1200" b="0" i="0" kern="1200" dirty="0" smtClean="0">
                <a:solidFill>
                  <a:schemeClr val="tx1"/>
                </a:solidFill>
                <a:effectLst/>
                <a:latin typeface="+mn-lt"/>
                <a:ea typeface="+mn-ea"/>
                <a:cs typeface="+mn-cs"/>
              </a:rPr>
              <a:t>Range </a:t>
            </a:r>
            <a:r>
              <a:rPr lang="zh-CN" altLang="en-US" sz="1200" b="0" i="0" kern="1200" dirty="0" smtClean="0">
                <a:solidFill>
                  <a:schemeClr val="tx1"/>
                </a:solidFill>
                <a:effectLst/>
                <a:latin typeface="+mn-lt"/>
                <a:ea typeface="+mn-ea"/>
                <a:cs typeface="+mn-cs"/>
              </a:rPr>
              <a:t>，并生成一个新的事务记录（初始状态为”</a:t>
            </a:r>
            <a:r>
              <a:rPr lang="en-US" altLang="zh-CN" sz="1200" b="0" i="0" kern="1200" dirty="0" smtClean="0">
                <a:solidFill>
                  <a:schemeClr val="tx1"/>
                </a:solidFill>
                <a:effectLst/>
                <a:latin typeface="+mn-lt"/>
                <a:ea typeface="+mn-ea"/>
                <a:cs typeface="+mn-cs"/>
              </a:rPr>
              <a:t>PENDING”</a:t>
            </a:r>
            <a:r>
              <a:rPr lang="zh-CN" altLang="en-US" sz="1200" b="0" i="0" kern="1200" dirty="0" smtClean="0">
                <a:solidFill>
                  <a:schemeClr val="tx1"/>
                </a:solidFill>
                <a:effectLst/>
                <a:latin typeface="+mn-lt"/>
                <a:ea typeface="+mn-ea"/>
                <a:cs typeface="+mn-cs"/>
              </a:rPr>
              <a:t>）写到该</a:t>
            </a:r>
            <a:r>
              <a:rPr lang="en-US" altLang="zh-CN" sz="1200" b="0" i="0" kern="1200" dirty="0" smtClean="0">
                <a:solidFill>
                  <a:schemeClr val="tx1"/>
                </a:solidFill>
                <a:effectLst/>
                <a:latin typeface="+mn-lt"/>
                <a:ea typeface="+mn-ea"/>
                <a:cs typeface="+mn-cs"/>
              </a:rPr>
              <a:t>Range</a:t>
            </a:r>
            <a:r>
              <a:rPr lang="zh-CN" altLang="en-US" sz="1200" b="0" i="0" kern="1200" dirty="0" smtClean="0">
                <a:solidFill>
                  <a:schemeClr val="tx1"/>
                </a:solidFill>
                <a:effectLst/>
                <a:latin typeface="+mn-lt"/>
                <a:ea typeface="+mn-ea"/>
                <a:cs typeface="+mn-cs"/>
              </a:rPr>
              <a:t>的保留区域。然后，并行地写入该事务操作的所有记录，临时保存为“</a:t>
            </a:r>
            <a:r>
              <a:rPr lang="en-US" altLang="zh-CN" sz="1200" b="0" i="0" kern="1200" dirty="0" smtClean="0">
                <a:solidFill>
                  <a:schemeClr val="tx1"/>
                </a:solidFill>
                <a:effectLst/>
                <a:latin typeface="+mn-lt"/>
                <a:ea typeface="+mn-ea"/>
                <a:cs typeface="+mn-cs"/>
              </a:rPr>
              <a:t>intent“</a:t>
            </a:r>
            <a:r>
              <a:rPr lang="zh-CN" altLang="en-US" sz="1200" b="0" i="0" kern="1200" dirty="0" smtClean="0">
                <a:solidFill>
                  <a:schemeClr val="tx1"/>
                </a:solidFill>
                <a:effectLst/>
                <a:latin typeface="+mn-lt"/>
                <a:ea typeface="+mn-ea"/>
                <a:cs typeface="+mn-cs"/>
              </a:rPr>
              <a:t>。这些</a:t>
            </a:r>
            <a:r>
              <a:rPr lang="en-US" altLang="zh-CN" sz="1200" b="0" i="0" kern="1200" dirty="0" smtClean="0">
                <a:solidFill>
                  <a:schemeClr val="tx1"/>
                </a:solidFill>
                <a:effectLst/>
                <a:latin typeface="+mn-lt"/>
                <a:ea typeface="+mn-ea"/>
                <a:cs typeface="+mn-cs"/>
              </a:rPr>
              <a:t>intent</a:t>
            </a:r>
            <a:r>
              <a:rPr lang="zh-CN" altLang="en-US" sz="1200" b="0" i="0" kern="1200" dirty="0" smtClean="0">
                <a:solidFill>
                  <a:schemeClr val="tx1"/>
                </a:solidFill>
                <a:effectLst/>
                <a:latin typeface="+mn-lt"/>
                <a:ea typeface="+mn-ea"/>
                <a:cs typeface="+mn-cs"/>
              </a:rPr>
              <a:t>和普通的</a:t>
            </a:r>
            <a:r>
              <a:rPr lang="en-US" altLang="zh-CN" sz="1200" b="0" i="0" kern="1200" dirty="0" smtClean="0">
                <a:solidFill>
                  <a:schemeClr val="tx1"/>
                </a:solidFill>
                <a:effectLst/>
                <a:latin typeface="+mn-lt"/>
                <a:ea typeface="+mn-ea"/>
                <a:cs typeface="+mn-cs"/>
              </a:rPr>
              <a:t>MVCC</a:t>
            </a:r>
            <a:r>
              <a:rPr lang="zh-CN" altLang="en-US" sz="1200" b="0" i="0" kern="1200" dirty="0" smtClean="0">
                <a:solidFill>
                  <a:schemeClr val="tx1"/>
                </a:solidFill>
                <a:effectLst/>
                <a:latin typeface="+mn-lt"/>
                <a:ea typeface="+mn-ea"/>
                <a:cs typeface="+mn-cs"/>
              </a:rPr>
              <a:t>值相比，附加了一个特殊的标识（即“</a:t>
            </a:r>
            <a:r>
              <a:rPr lang="en-US" altLang="zh-CN" sz="1200" b="0" i="0" kern="1200" dirty="0" smtClean="0">
                <a:solidFill>
                  <a:schemeClr val="tx1"/>
                </a:solidFill>
                <a:effectLst/>
                <a:latin typeface="+mn-lt"/>
                <a:ea typeface="+mn-ea"/>
                <a:cs typeface="+mn-cs"/>
              </a:rPr>
              <a:t>intent“</a:t>
            </a:r>
            <a:r>
              <a:rPr lang="zh-CN" altLang="en-US" sz="1200" b="0" i="0" kern="1200" dirty="0" smtClean="0">
                <a:solidFill>
                  <a:schemeClr val="tx1"/>
                </a:solidFill>
                <a:effectLst/>
                <a:latin typeface="+mn-lt"/>
                <a:ea typeface="+mn-ea"/>
                <a:cs typeface="+mn-cs"/>
              </a:rPr>
              <a:t>），表明在事务提交之后，该</a:t>
            </a:r>
            <a:r>
              <a:rPr lang="en-US" altLang="zh-CN" sz="1200" b="0" i="0" kern="1200" dirty="0" smtClean="0">
                <a:solidFill>
                  <a:schemeClr val="tx1"/>
                </a:solidFill>
                <a:effectLst/>
                <a:latin typeface="+mn-lt"/>
                <a:ea typeface="+mn-ea"/>
                <a:cs typeface="+mn-cs"/>
              </a:rPr>
              <a:t>intent</a:t>
            </a:r>
            <a:r>
              <a:rPr lang="zh-CN" altLang="en-US" sz="1200" b="0" i="0" kern="1200" dirty="0" smtClean="0">
                <a:solidFill>
                  <a:schemeClr val="tx1"/>
                </a:solidFill>
                <a:effectLst/>
                <a:latin typeface="+mn-lt"/>
                <a:ea typeface="+mn-ea"/>
                <a:cs typeface="+mn-cs"/>
              </a:rPr>
              <a:t>会被标识为正常的</a:t>
            </a:r>
            <a:r>
              <a:rPr lang="en-US" altLang="zh-CN" sz="1200" b="0" i="0" kern="1200" dirty="0" smtClean="0">
                <a:solidFill>
                  <a:schemeClr val="tx1"/>
                </a:solidFill>
                <a:effectLst/>
                <a:latin typeface="+mn-lt"/>
                <a:ea typeface="+mn-ea"/>
                <a:cs typeface="+mn-cs"/>
              </a:rPr>
              <a:t>MVCC</a:t>
            </a:r>
            <a:r>
              <a:rPr lang="zh-CN" altLang="en-US" sz="1200" b="0" i="0" kern="1200" dirty="0" smtClean="0">
                <a:solidFill>
                  <a:schemeClr val="tx1"/>
                </a:solidFill>
                <a:effectLst/>
                <a:latin typeface="+mn-lt"/>
                <a:ea typeface="+mn-ea"/>
                <a:cs typeface="+mn-cs"/>
              </a:rPr>
              <a:t>值。此外，事务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（在事务开始时由接收该事务的节点指定的唯一值）会被保存在</a:t>
            </a:r>
            <a:r>
              <a:rPr lang="en-US" altLang="zh-CN" sz="1200" b="0" i="0" kern="1200" dirty="0" smtClean="0">
                <a:solidFill>
                  <a:schemeClr val="tx1"/>
                </a:solidFill>
                <a:effectLst/>
                <a:latin typeface="+mn-lt"/>
                <a:ea typeface="+mn-ea"/>
                <a:cs typeface="+mn-cs"/>
              </a:rPr>
              <a:t>intent</a:t>
            </a:r>
            <a:r>
              <a:rPr lang="zh-CN" altLang="en-US" sz="1200" b="0" i="0" kern="1200" dirty="0" smtClean="0">
                <a:solidFill>
                  <a:schemeClr val="tx1"/>
                </a:solidFill>
                <a:effectLst/>
                <a:latin typeface="+mn-lt"/>
                <a:ea typeface="+mn-ea"/>
                <a:cs typeface="+mn-cs"/>
              </a:rPr>
              <a:t>中。事务</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用于发生冲突时查找对应的事务记录，并对时间戳相同的事务进行排序。每个节点返回写时间戳（在没有读写冲突的情况下，它是最初的候选时间戳）</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事务协调器从所有的写时间戳中选择最大值作为最终的提交时间戳。</a:t>
            </a:r>
          </a:p>
          <a:p>
            <a:r>
              <a:rPr lang="zh-CN" altLang="en-US" sz="1200" b="0" i="0" kern="1200" dirty="0" smtClean="0">
                <a:solidFill>
                  <a:schemeClr val="tx1"/>
                </a:solidFill>
                <a:effectLst/>
                <a:latin typeface="+mn-lt"/>
                <a:ea typeface="+mn-ea"/>
                <a:cs typeface="+mn-cs"/>
              </a:rPr>
              <a:t>通过更新事务记录来提交事务。提交内容包含候选时间戳（可能被其它并发执行的读事务更新为更大值）。注意，此时事务可以被认为已经完全提交，并且控制权可能已经返回给客户端。</a:t>
            </a:r>
          </a:p>
          <a:p>
            <a:r>
              <a:rPr lang="zh-CN" altLang="en-US" sz="1200" b="0" i="0" kern="1200" dirty="0" smtClean="0">
                <a:solidFill>
                  <a:schemeClr val="tx1"/>
                </a:solidFill>
                <a:effectLst/>
                <a:latin typeface="+mn-lt"/>
                <a:ea typeface="+mn-ea"/>
                <a:cs typeface="+mn-cs"/>
              </a:rPr>
              <a:t>对于</a:t>
            </a:r>
            <a:r>
              <a:rPr lang="en-US" altLang="zh-CN" sz="1200" b="0" i="0" kern="1200" dirty="0" smtClean="0">
                <a:solidFill>
                  <a:schemeClr val="tx1"/>
                </a:solidFill>
                <a:effectLst/>
                <a:latin typeface="+mn-lt"/>
                <a:ea typeface="+mn-ea"/>
                <a:cs typeface="+mn-cs"/>
              </a:rPr>
              <a:t>SI</a:t>
            </a:r>
            <a:r>
              <a:rPr lang="zh-CN" altLang="en-US" sz="1200" b="0" i="0" kern="1200" dirty="0" smtClean="0">
                <a:solidFill>
                  <a:schemeClr val="tx1"/>
                </a:solidFill>
                <a:effectLst/>
                <a:latin typeface="+mn-lt"/>
                <a:ea typeface="+mn-ea"/>
                <a:cs typeface="+mn-cs"/>
              </a:rPr>
              <a:t>隔离级别的事务来说，通过增大提交时间戳以容忍并发读，并且不影响事务提交。但是，对于</a:t>
            </a:r>
            <a:r>
              <a:rPr lang="en-US" altLang="zh-CN" sz="1200" b="0" i="0" kern="1200" dirty="0" smtClean="0">
                <a:solidFill>
                  <a:schemeClr val="tx1"/>
                </a:solidFill>
                <a:effectLst/>
                <a:latin typeface="+mn-lt"/>
                <a:ea typeface="+mn-ea"/>
                <a:cs typeface="+mn-cs"/>
              </a:rPr>
              <a:t>SSI</a:t>
            </a:r>
            <a:r>
              <a:rPr lang="zh-CN" altLang="en-US" sz="1200" b="0" i="0" kern="1200" dirty="0" smtClean="0">
                <a:solidFill>
                  <a:schemeClr val="tx1"/>
                </a:solidFill>
                <a:effectLst/>
                <a:latin typeface="+mn-lt"/>
                <a:ea typeface="+mn-ea"/>
                <a:cs typeface="+mn-cs"/>
              </a:rPr>
              <a:t>隔离级别的事务来说，如果候选和提交时间戳不相等则事务重启（注意：事务重启与事务中断是不同的处理流程，详情请参见下文）。</a:t>
            </a:r>
          </a:p>
          <a:p>
            <a:r>
              <a:rPr lang="zh-CN" altLang="en-US" sz="1200" b="0" i="0" kern="1200" dirty="0" smtClean="0">
                <a:solidFill>
                  <a:schemeClr val="tx1"/>
                </a:solidFill>
                <a:effectLst/>
                <a:latin typeface="+mn-lt"/>
                <a:ea typeface="+mn-ea"/>
                <a:cs typeface="+mn-cs"/>
              </a:rPr>
              <a:t>在事务提交之后，所有”</a:t>
            </a:r>
            <a:r>
              <a:rPr lang="en-US" altLang="zh-CN" sz="1200" b="0" i="0" kern="1200" dirty="0" smtClean="0">
                <a:solidFill>
                  <a:schemeClr val="tx1"/>
                </a:solidFill>
                <a:effectLst/>
                <a:latin typeface="+mn-lt"/>
                <a:ea typeface="+mn-ea"/>
                <a:cs typeface="+mn-cs"/>
              </a:rPr>
              <a:t>intent”</a:t>
            </a:r>
            <a:r>
              <a:rPr lang="zh-CN" altLang="en-US" sz="1200" b="0" i="0" kern="1200" dirty="0" smtClean="0">
                <a:solidFill>
                  <a:schemeClr val="tx1"/>
                </a:solidFill>
                <a:effectLst/>
                <a:latin typeface="+mn-lt"/>
                <a:ea typeface="+mn-ea"/>
                <a:cs typeface="+mn-cs"/>
              </a:rPr>
              <a:t>标志会被并发清理。事务在此步骤之前可以被认为已经完全提交，不需要等待清理完成后再把控制权返回给事务协调器。</a:t>
            </a:r>
          </a:p>
          <a:p>
            <a:r>
              <a:rPr lang="zh-CN" altLang="en-US" sz="1200" b="0" i="0" kern="1200" dirty="0" smtClean="0">
                <a:solidFill>
                  <a:schemeClr val="tx1"/>
                </a:solidFill>
                <a:effectLst/>
                <a:latin typeface="+mn-lt"/>
                <a:ea typeface="+mn-ea"/>
                <a:cs typeface="+mn-cs"/>
              </a:rPr>
              <a:t>在没有冲突的情况下，事务到此结束，不需要其它操作来保证系统正确性。</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1443730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neo4j</a:t>
            </a:r>
            <a:r>
              <a:rPr lang="zh-CN" altLang="en-US" sz="1200" b="0" i="0" kern="1200" dirty="0" smtClean="0">
                <a:solidFill>
                  <a:schemeClr val="tx1"/>
                </a:solidFill>
                <a:effectLst/>
                <a:latin typeface="+mn-lt"/>
                <a:ea typeface="+mn-ea"/>
                <a:cs typeface="+mn-cs"/>
              </a:rPr>
              <a:t>可以对</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relationship</a:t>
            </a:r>
            <a:r>
              <a:rPr lang="zh-CN" altLang="en-US" sz="1200" b="0" i="0" kern="1200" dirty="0" smtClean="0">
                <a:solidFill>
                  <a:schemeClr val="tx1"/>
                </a:solidFill>
                <a:effectLst/>
                <a:latin typeface="+mn-lt"/>
                <a:ea typeface="+mn-ea"/>
                <a:cs typeface="+mn-cs"/>
              </a:rPr>
              <a:t>中的属性建立索引，索引中的</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relationship</a:t>
            </a:r>
            <a:r>
              <a:rPr lang="zh-CN" altLang="en-US" sz="1200" b="0" i="0" kern="1200" dirty="0" smtClean="0">
                <a:solidFill>
                  <a:schemeClr val="tx1"/>
                </a:solidFill>
                <a:effectLst/>
                <a:latin typeface="+mn-lt"/>
                <a:ea typeface="+mn-ea"/>
                <a:cs typeface="+mn-cs"/>
              </a:rPr>
              <a:t>）和属性对</a:t>
            </a:r>
            <a:r>
              <a:rPr lang="en-US" altLang="zh-CN" sz="1200" b="0" i="0" kern="1200" dirty="0" smtClean="0">
                <a:solidFill>
                  <a:schemeClr val="tx1"/>
                </a:solidFill>
                <a:effectLst/>
                <a:latin typeface="+mn-lt"/>
                <a:ea typeface="+mn-ea"/>
                <a:cs typeface="+mn-cs"/>
              </a:rPr>
              <a:t>key-value</a:t>
            </a:r>
            <a:r>
              <a:rPr lang="zh-CN" altLang="en-US" sz="1200" b="0" i="0" kern="1200" dirty="0" smtClean="0">
                <a:solidFill>
                  <a:schemeClr val="tx1"/>
                </a:solidFill>
                <a:effectLst/>
                <a:latin typeface="+mn-lt"/>
                <a:ea typeface="+mn-ea"/>
                <a:cs typeface="+mn-cs"/>
              </a:rPr>
              <a:t>为多对多的关系。一个</a:t>
            </a:r>
            <a:r>
              <a:rPr lang="en-US" altLang="zh-CN" sz="1200" b="0" i="0" kern="1200" dirty="0" smtClean="0">
                <a:solidFill>
                  <a:schemeClr val="tx1"/>
                </a:solidFill>
                <a:effectLst/>
                <a:latin typeface="+mn-lt"/>
                <a:ea typeface="+mn-ea"/>
                <a:cs typeface="+mn-cs"/>
              </a:rPr>
              <a:t>node(relationship)</a:t>
            </a:r>
            <a:r>
              <a:rPr lang="zh-CN" altLang="en-US" sz="1200" b="0" i="0" kern="1200" dirty="0" smtClean="0">
                <a:solidFill>
                  <a:schemeClr val="tx1"/>
                </a:solidFill>
                <a:effectLst/>
                <a:latin typeface="+mn-lt"/>
                <a:ea typeface="+mn-ea"/>
                <a:cs typeface="+mn-cs"/>
              </a:rPr>
              <a:t>可以在某索引中存储多个属性对，一个属性对也可以对应到多个</a:t>
            </a:r>
            <a:r>
              <a:rPr lang="en-US" altLang="zh-CN" sz="1200" b="0" i="0" kern="1200" dirty="0" smtClean="0">
                <a:solidFill>
                  <a:schemeClr val="tx1"/>
                </a:solidFill>
                <a:effectLst/>
                <a:latin typeface="+mn-lt"/>
                <a:ea typeface="+mn-ea"/>
                <a:cs typeface="+mn-cs"/>
              </a:rPr>
              <a:t>node(relationship)</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neo4j</a:t>
            </a:r>
            <a:r>
              <a:rPr lang="zh-CN" altLang="en-US" sz="1200" b="0" i="0" kern="1200" dirty="0" smtClean="0">
                <a:solidFill>
                  <a:schemeClr val="tx1"/>
                </a:solidFill>
                <a:effectLst/>
                <a:latin typeface="+mn-lt"/>
                <a:ea typeface="+mn-ea"/>
                <a:cs typeface="+mn-cs"/>
              </a:rPr>
              <a:t>中，索引可以分为两类：</a:t>
            </a:r>
            <a:r>
              <a:rPr lang="en-US" altLang="zh-CN" sz="1200" b="0" i="0" kern="1200" dirty="0" smtClean="0">
                <a:solidFill>
                  <a:schemeClr val="tx1"/>
                </a:solidFill>
                <a:effectLst/>
                <a:latin typeface="+mn-lt"/>
                <a:ea typeface="+mn-ea"/>
                <a:cs typeface="+mn-cs"/>
              </a:rPr>
              <a:t>neo4j</a:t>
            </a:r>
            <a:r>
              <a:rPr lang="zh-CN" altLang="en-US" sz="1200" b="0" i="0" kern="1200" dirty="0" smtClean="0">
                <a:solidFill>
                  <a:schemeClr val="tx1"/>
                </a:solidFill>
                <a:effectLst/>
                <a:latin typeface="+mn-lt"/>
                <a:ea typeface="+mn-ea"/>
                <a:cs typeface="+mn-cs"/>
              </a:rPr>
              <a:t>本身既是关于</a:t>
            </a:r>
            <a:r>
              <a:rPr lang="en-US" altLang="zh-CN" sz="1200" b="0" i="0" kern="1200" dirty="0" smtClean="0">
                <a:solidFill>
                  <a:schemeClr val="tx1"/>
                </a:solidFill>
                <a:effectLst/>
                <a:latin typeface="+mn-lt"/>
                <a:ea typeface="+mn-ea"/>
                <a:cs typeface="+mn-cs"/>
              </a:rPr>
              <a:t>relationship</a:t>
            </a:r>
            <a:r>
              <a:rPr lang="zh-CN" altLang="en-US" sz="1200" b="0" i="0" kern="1200" dirty="0" smtClean="0">
                <a:solidFill>
                  <a:schemeClr val="tx1"/>
                </a:solidFill>
                <a:effectLst/>
                <a:latin typeface="+mn-lt"/>
                <a:ea typeface="+mn-ea"/>
                <a:cs typeface="+mn-cs"/>
              </a:rPr>
              <a:t>的索引实现；基于独立索引引擎，如</a:t>
            </a:r>
            <a:r>
              <a:rPr lang="en-US" altLang="zh-CN" sz="1200" b="0" i="0" kern="1200" dirty="0" smtClean="0">
                <a:solidFill>
                  <a:schemeClr val="tx1"/>
                </a:solidFill>
                <a:effectLst/>
                <a:latin typeface="+mn-lt"/>
                <a:ea typeface="+mn-ea"/>
                <a:cs typeface="+mn-cs"/>
              </a:rPr>
              <a:t>Apache </a:t>
            </a:r>
            <a:r>
              <a:rPr lang="en-US" altLang="zh-CN" sz="1200" b="0" i="0" kern="1200" dirty="0" err="1" smtClean="0">
                <a:solidFill>
                  <a:schemeClr val="tx1"/>
                </a:solidFill>
                <a:effectLst/>
                <a:latin typeface="+mn-lt"/>
                <a:ea typeface="+mn-ea"/>
                <a:cs typeface="+mn-cs"/>
              </a:rPr>
              <a:t>Lucene</a:t>
            </a:r>
            <a:r>
              <a:rPr lang="zh-CN" altLang="en-US" sz="1200" b="0" i="0" kern="1200" dirty="0" smtClean="0">
                <a:solidFill>
                  <a:schemeClr val="tx1"/>
                </a:solidFill>
                <a:effectLst/>
                <a:latin typeface="+mn-lt"/>
                <a:ea typeface="+mn-ea"/>
                <a:cs typeface="+mn-cs"/>
              </a:rPr>
              <a:t>的索引机制。通常情况下，我们所说的索引指第二种情况。按照索引的对象可以将索引分为两类：基于</a:t>
            </a:r>
            <a:r>
              <a:rPr lang="en-US" altLang="zh-CN" sz="1200" b="0" i="0" kern="1200" dirty="0" smtClean="0">
                <a:solidFill>
                  <a:schemeClr val="tx1"/>
                </a:solidFill>
                <a:effectLst/>
                <a:latin typeface="+mn-lt"/>
                <a:ea typeface="+mn-ea"/>
                <a:cs typeface="+mn-cs"/>
              </a:rPr>
              <a:t>node</a:t>
            </a:r>
            <a:r>
              <a:rPr lang="zh-CN" altLang="en-US" sz="1200" b="0" i="0" kern="1200" dirty="0" smtClean="0">
                <a:solidFill>
                  <a:schemeClr val="tx1"/>
                </a:solidFill>
                <a:effectLst/>
                <a:latin typeface="+mn-lt"/>
                <a:ea typeface="+mn-ea"/>
                <a:cs typeface="+mn-cs"/>
              </a:rPr>
              <a:t>的索引和基于</a:t>
            </a:r>
            <a:r>
              <a:rPr lang="en-US" altLang="zh-CN" sz="1200" b="0" i="0" kern="1200" dirty="0" smtClean="0">
                <a:solidFill>
                  <a:schemeClr val="tx1"/>
                </a:solidFill>
                <a:effectLst/>
                <a:latin typeface="+mn-lt"/>
                <a:ea typeface="+mn-ea"/>
                <a:cs typeface="+mn-cs"/>
              </a:rPr>
              <a:t>relationship</a:t>
            </a:r>
            <a:r>
              <a:rPr lang="zh-CN" altLang="en-US" sz="1200" b="0" i="0" kern="1200" dirty="0" smtClean="0">
                <a:solidFill>
                  <a:schemeClr val="tx1"/>
                </a:solidFill>
                <a:effectLst/>
                <a:latin typeface="+mn-lt"/>
                <a:ea typeface="+mn-ea"/>
                <a:cs typeface="+mn-cs"/>
              </a:rPr>
              <a:t>的索引。</a:t>
            </a:r>
          </a:p>
          <a:p>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与</a:t>
            </a:r>
            <a:r>
              <a:rPr lang="en-US" altLang="zh-CN" sz="1200" b="0" i="0" kern="1200" dirty="0" smtClean="0">
                <a:solidFill>
                  <a:schemeClr val="tx1"/>
                </a:solidFill>
                <a:effectLst/>
                <a:latin typeface="+mn-lt"/>
                <a:ea typeface="+mn-ea"/>
                <a:cs typeface="+mn-cs"/>
              </a:rPr>
              <a:t>oracle</a:t>
            </a:r>
            <a:r>
              <a:rPr lang="zh-CN" altLang="en-US" sz="1200" b="0" i="0" kern="1200" dirty="0" smtClean="0">
                <a:solidFill>
                  <a:schemeClr val="tx1"/>
                </a:solidFill>
                <a:effectLst/>
                <a:latin typeface="+mn-lt"/>
                <a:ea typeface="+mn-ea"/>
                <a:cs typeface="+mn-cs"/>
              </a:rPr>
              <a:t>等关系型数据库不同的是，</a:t>
            </a:r>
            <a:r>
              <a:rPr lang="en-US" altLang="zh-CN" sz="1200" b="0" i="0" kern="1200" dirty="0" smtClean="0">
                <a:solidFill>
                  <a:schemeClr val="tx1"/>
                </a:solidFill>
                <a:effectLst/>
                <a:latin typeface="+mn-lt"/>
                <a:ea typeface="+mn-ea"/>
                <a:cs typeface="+mn-cs"/>
              </a:rPr>
              <a:t>neo4j</a:t>
            </a:r>
            <a:r>
              <a:rPr lang="zh-CN" altLang="en-US" sz="1200" b="0" i="0" kern="1200" dirty="0" smtClean="0">
                <a:solidFill>
                  <a:schemeClr val="tx1"/>
                </a:solidFill>
                <a:effectLst/>
                <a:latin typeface="+mn-lt"/>
                <a:ea typeface="+mn-ea"/>
                <a:cs typeface="+mn-cs"/>
              </a:rPr>
              <a:t>中索引的维护由用户自行管理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索引内容的增删改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）通过属性，容易找到节点和关系；</a:t>
            </a: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）应用程序创建和维护索引项；</a:t>
            </a:r>
          </a:p>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）索引由</a:t>
            </a:r>
            <a:r>
              <a:rPr lang="en-US" altLang="zh-CN" sz="1200" b="0" i="0" kern="1200" dirty="0" err="1" smtClean="0">
                <a:solidFill>
                  <a:schemeClr val="tx1"/>
                </a:solidFill>
                <a:effectLst/>
                <a:latin typeface="+mn-lt"/>
                <a:ea typeface="+mn-ea"/>
                <a:cs typeface="+mn-cs"/>
              </a:rPr>
              <a:t>Lucene</a:t>
            </a:r>
            <a:r>
              <a:rPr lang="zh-CN" altLang="en-US" sz="1200" b="0" i="0" kern="1200" dirty="0" smtClean="0">
                <a:solidFill>
                  <a:schemeClr val="tx1"/>
                </a:solidFill>
                <a:effectLst/>
                <a:latin typeface="+mn-lt"/>
                <a:ea typeface="+mn-ea"/>
                <a:cs typeface="+mn-cs"/>
              </a:rPr>
              <a:t>存储，</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2426113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https://www.cnblogs.com/zlslch/p/7399168.html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1729966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a:t>
            </a:fld>
            <a:endParaRPr lang="zh-CN" altLang="en-US"/>
          </a:p>
        </p:txBody>
      </p:sp>
    </p:spTree>
    <p:extLst>
      <p:ext uri="{BB962C8B-B14F-4D97-AF65-F5344CB8AC3E}">
        <p14:creationId xmlns:p14="http://schemas.microsoft.com/office/powerpoint/2010/main" val="3135677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由于</a:t>
            </a:r>
            <a:r>
              <a:rPr lang="en-US" altLang="zh-CN" sz="1200" b="0" i="0" kern="1200" dirty="0" smtClean="0">
                <a:solidFill>
                  <a:schemeClr val="tx1"/>
                </a:solidFill>
                <a:effectLst/>
                <a:latin typeface="+mn-lt"/>
                <a:ea typeface="+mn-ea"/>
                <a:cs typeface="+mn-cs"/>
              </a:rPr>
              <a:t>Storm</a:t>
            </a:r>
            <a:r>
              <a:rPr lang="zh-CN" altLang="en-US" sz="1200" b="0" i="0" kern="1200" dirty="0" smtClean="0">
                <a:solidFill>
                  <a:schemeClr val="tx1"/>
                </a:solidFill>
                <a:effectLst/>
                <a:latin typeface="+mn-lt"/>
                <a:ea typeface="+mn-ea"/>
                <a:cs typeface="+mn-cs"/>
              </a:rPr>
              <a:t>只着重于计算，因此只有一套计算的</a:t>
            </a:r>
            <a:r>
              <a:rPr lang="en-US" altLang="zh-CN" sz="1200" b="0" i="0" kern="1200" dirty="0" smtClean="0">
                <a:solidFill>
                  <a:schemeClr val="tx1"/>
                </a:solidFill>
                <a:effectLst/>
                <a:latin typeface="+mn-lt"/>
                <a:ea typeface="+mn-ea"/>
                <a:cs typeface="+mn-cs"/>
              </a:rPr>
              <a:t>master/slave</a:t>
            </a:r>
            <a:r>
              <a:rPr lang="zh-CN" altLang="en-US" sz="1200" b="0" i="0" kern="1200" dirty="0" smtClean="0">
                <a:solidFill>
                  <a:schemeClr val="tx1"/>
                </a:solidFill>
                <a:effectLst/>
                <a:latin typeface="+mn-lt"/>
                <a:ea typeface="+mn-ea"/>
                <a:cs typeface="+mn-cs"/>
              </a:rPr>
              <a:t>机制。</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称之为</a:t>
            </a:r>
            <a:r>
              <a:rPr lang="en-US" altLang="zh-CN" dirty="0" smtClean="0"/>
              <a:t>Nimbus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称之为</a:t>
            </a:r>
            <a:r>
              <a:rPr lang="en-US" altLang="zh-CN" dirty="0" smtClean="0"/>
              <a:t>supervisor</a:t>
            </a:r>
            <a:r>
              <a:rPr lang="zh-CN" altLang="en-US" sz="1200" b="0" i="0" kern="1200" dirty="0" smtClean="0">
                <a:solidFill>
                  <a:schemeClr val="tx1"/>
                </a:solidFill>
                <a:effectLst/>
                <a:latin typeface="+mn-lt"/>
                <a:ea typeface="+mn-ea"/>
                <a:cs typeface="+mn-cs"/>
              </a:rPr>
              <a:t>。对应的是</a:t>
            </a:r>
            <a:r>
              <a:rPr lang="en-US" altLang="zh-CN" sz="1200" b="0" i="0" kern="1200" dirty="0" err="1"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的分布式计算框架</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4745004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由于</a:t>
            </a:r>
            <a:r>
              <a:rPr lang="en-US" altLang="zh-CN" sz="1200" b="0" i="0" kern="1200" dirty="0" smtClean="0">
                <a:solidFill>
                  <a:schemeClr val="tx1"/>
                </a:solidFill>
                <a:effectLst/>
                <a:latin typeface="+mn-lt"/>
                <a:ea typeface="+mn-ea"/>
                <a:cs typeface="+mn-cs"/>
              </a:rPr>
              <a:t>Storm</a:t>
            </a:r>
            <a:r>
              <a:rPr lang="zh-CN" altLang="en-US" sz="1200" b="0" i="0" kern="1200" dirty="0" smtClean="0">
                <a:solidFill>
                  <a:schemeClr val="tx1"/>
                </a:solidFill>
                <a:effectLst/>
                <a:latin typeface="+mn-lt"/>
                <a:ea typeface="+mn-ea"/>
                <a:cs typeface="+mn-cs"/>
              </a:rPr>
              <a:t>只着重于计算，因此只有一套计算的</a:t>
            </a:r>
            <a:r>
              <a:rPr lang="en-US" altLang="zh-CN" sz="1200" b="0" i="0" kern="1200" dirty="0" smtClean="0">
                <a:solidFill>
                  <a:schemeClr val="tx1"/>
                </a:solidFill>
                <a:effectLst/>
                <a:latin typeface="+mn-lt"/>
                <a:ea typeface="+mn-ea"/>
                <a:cs typeface="+mn-cs"/>
              </a:rPr>
              <a:t>master/slave</a:t>
            </a:r>
            <a:r>
              <a:rPr lang="zh-CN" altLang="en-US" sz="1200" b="0" i="0" kern="1200" dirty="0" smtClean="0">
                <a:solidFill>
                  <a:schemeClr val="tx1"/>
                </a:solidFill>
                <a:effectLst/>
                <a:latin typeface="+mn-lt"/>
                <a:ea typeface="+mn-ea"/>
                <a:cs typeface="+mn-cs"/>
              </a:rPr>
              <a:t>机制。</a:t>
            </a:r>
            <a:r>
              <a:rPr lang="en-US" altLang="zh-CN" sz="1200" b="0" i="0" kern="1200" dirty="0" smtClean="0">
                <a:solidFill>
                  <a:schemeClr val="tx1"/>
                </a:solidFill>
                <a:effectLst/>
                <a:latin typeface="+mn-lt"/>
                <a:ea typeface="+mn-ea"/>
                <a:cs typeface="+mn-cs"/>
              </a:rPr>
              <a:t>master</a:t>
            </a:r>
            <a:r>
              <a:rPr lang="zh-CN" altLang="en-US" sz="1200" b="0" i="0" kern="1200" dirty="0" smtClean="0">
                <a:solidFill>
                  <a:schemeClr val="tx1"/>
                </a:solidFill>
                <a:effectLst/>
                <a:latin typeface="+mn-lt"/>
                <a:ea typeface="+mn-ea"/>
                <a:cs typeface="+mn-cs"/>
              </a:rPr>
              <a:t>称之为</a:t>
            </a:r>
            <a:r>
              <a:rPr lang="en-US" altLang="zh-CN" dirty="0" smtClean="0"/>
              <a:t>Nimbus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slave</a:t>
            </a:r>
            <a:r>
              <a:rPr lang="zh-CN" altLang="en-US" sz="1200" b="0" i="0" kern="1200" dirty="0" smtClean="0">
                <a:solidFill>
                  <a:schemeClr val="tx1"/>
                </a:solidFill>
                <a:effectLst/>
                <a:latin typeface="+mn-lt"/>
                <a:ea typeface="+mn-ea"/>
                <a:cs typeface="+mn-cs"/>
              </a:rPr>
              <a:t>称之为</a:t>
            </a:r>
            <a:r>
              <a:rPr lang="en-US" altLang="zh-CN" dirty="0" smtClean="0"/>
              <a:t>supervisor</a:t>
            </a:r>
            <a:r>
              <a:rPr lang="zh-CN" altLang="en-US" sz="1200" b="0" i="0" kern="1200" dirty="0" smtClean="0">
                <a:solidFill>
                  <a:schemeClr val="tx1"/>
                </a:solidFill>
                <a:effectLst/>
                <a:latin typeface="+mn-lt"/>
                <a:ea typeface="+mn-ea"/>
                <a:cs typeface="+mn-cs"/>
              </a:rPr>
              <a:t>。对应的是</a:t>
            </a:r>
            <a:r>
              <a:rPr lang="en-US" altLang="zh-CN" sz="1200" b="0" i="0" kern="1200" dirty="0" err="1" smtClean="0">
                <a:solidFill>
                  <a:schemeClr val="tx1"/>
                </a:solidFill>
                <a:effectLst/>
                <a:latin typeface="+mn-lt"/>
                <a:ea typeface="+mn-ea"/>
                <a:cs typeface="+mn-cs"/>
              </a:rPr>
              <a:t>hadoop</a:t>
            </a:r>
            <a:r>
              <a:rPr lang="zh-CN" altLang="en-US" sz="1200" b="0" i="0" kern="1200" dirty="0" smtClean="0">
                <a:solidFill>
                  <a:schemeClr val="tx1"/>
                </a:solidFill>
                <a:effectLst/>
                <a:latin typeface="+mn-lt"/>
                <a:ea typeface="+mn-ea"/>
                <a:cs typeface="+mn-cs"/>
              </a:rPr>
              <a:t>的分布式计算框架</a:t>
            </a:r>
            <a:r>
              <a:rPr lang="en-US" altLang="zh-CN" sz="1200" b="0" i="0" kern="1200" dirty="0" err="1" smtClean="0">
                <a:solidFill>
                  <a:schemeClr val="tx1"/>
                </a:solidFill>
                <a:effectLst/>
                <a:latin typeface="+mn-lt"/>
                <a:ea typeface="+mn-ea"/>
                <a:cs typeface="+mn-cs"/>
              </a:rPr>
              <a:t>mapreduce</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2079577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382621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a:t>
            </a:fld>
            <a:endParaRPr lang="zh-CN" altLang="en-US"/>
          </a:p>
        </p:txBody>
      </p:sp>
    </p:spTree>
    <p:extLst>
      <p:ext uri="{BB962C8B-B14F-4D97-AF65-F5344CB8AC3E}">
        <p14:creationId xmlns:p14="http://schemas.microsoft.com/office/powerpoint/2010/main" val="1844944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a:t>
            </a:fld>
            <a:endParaRPr lang="zh-CN" altLang="en-US"/>
          </a:p>
        </p:txBody>
      </p:sp>
    </p:spTree>
    <p:extLst>
      <p:ext uri="{BB962C8B-B14F-4D97-AF65-F5344CB8AC3E}">
        <p14:creationId xmlns:p14="http://schemas.microsoft.com/office/powerpoint/2010/main" val="227770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a:t>
            </a:fld>
            <a:endParaRPr lang="zh-CN" altLang="en-US"/>
          </a:p>
        </p:txBody>
      </p:sp>
    </p:spTree>
    <p:extLst>
      <p:ext uri="{BB962C8B-B14F-4D97-AF65-F5344CB8AC3E}">
        <p14:creationId xmlns:p14="http://schemas.microsoft.com/office/powerpoint/2010/main" val="2713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CN" altLang="en-US" dirty="0" smtClean="0"/>
              <a:t>银行</a:t>
            </a:r>
            <a:r>
              <a:rPr lang="en-US" altLang="zh-CN" dirty="0" smtClean="0"/>
              <a:t>ATM</a:t>
            </a:r>
            <a:r>
              <a:rPr lang="zh-CN" altLang="en-US" dirty="0" smtClean="0"/>
              <a:t>机的工作。</a:t>
            </a:r>
            <a:endParaRPr lang="en-US" altLang="zh-CN" dirty="0" smtClean="0"/>
          </a:p>
          <a:p>
            <a:pPr marL="0" lvl="0" indent="0" algn="l" rtl="0">
              <a:spcBef>
                <a:spcPts val="0"/>
              </a:spcBef>
              <a:spcAft>
                <a:spcPts val="0"/>
              </a:spcAft>
              <a:buNone/>
            </a:pPr>
            <a:r>
              <a:rPr lang="zh-CN" altLang="en-US" dirty="0" smtClean="0"/>
              <a:t>读取账户余额，存取款时修改余额。</a:t>
            </a:r>
            <a:endParaRPr lang="en-US" altLang="zh-CN" dirty="0" smtClean="0"/>
          </a:p>
          <a:p>
            <a:pPr marL="0" lvl="0" indent="0" algn="l" rtl="0">
              <a:spcBef>
                <a:spcPts val="0"/>
              </a:spcBef>
              <a:spcAft>
                <a:spcPts val="0"/>
              </a:spcAft>
              <a:buNone/>
            </a:pPr>
            <a:r>
              <a:rPr lang="zh-CN" altLang="en-US" dirty="0" smtClean="0"/>
              <a:t>假如在取款交易中暂停会发生什么？</a:t>
            </a:r>
            <a:endParaRPr lang="en-US" altLang="zh-CN" dirty="0" smtClean="0"/>
          </a:p>
          <a:p>
            <a:pPr marL="0" lvl="0" indent="0" algn="l" rtl="0">
              <a:spcBef>
                <a:spcPts val="0"/>
              </a:spcBef>
              <a:spcAft>
                <a:spcPts val="0"/>
              </a:spcAft>
              <a:buNone/>
            </a:pPr>
            <a:r>
              <a:rPr lang="zh-CN" altLang="en-US" dirty="0" smtClean="0"/>
              <a:t>假如过程中被中断会发生什么，例如取款后拔掉电源线？</a:t>
            </a:r>
            <a:endParaRPr lang="en-US" altLang="zh-CN" dirty="0" smtClean="0"/>
          </a:p>
          <a:p>
            <a:pPr marL="0" lvl="0" indent="0" algn="l" rtl="0">
              <a:spcBef>
                <a:spcPts val="0"/>
              </a:spcBef>
              <a:spcAft>
                <a:spcPts val="0"/>
              </a:spcAft>
              <a:buNone/>
            </a:pPr>
            <a:r>
              <a:rPr lang="zh-CN" altLang="en-US" dirty="0" smtClean="0"/>
              <a:t>该如何设计系统？</a:t>
            </a:r>
            <a:endParaRPr lang="en-US" altLang="zh-CN" dirty="0" smtClean="0"/>
          </a:p>
          <a:p>
            <a:pPr marL="0" lvl="0" indent="0" algn="l" rtl="0">
              <a:spcBef>
                <a:spcPts val="0"/>
              </a:spcBef>
              <a:spcAft>
                <a:spcPts val="0"/>
              </a:spcAft>
              <a:buNone/>
            </a:pPr>
            <a:r>
              <a:rPr lang="en-US" altLang="zh-CN" dirty="0" smtClean="0"/>
              <a:t>Now let’s unpack another real world system looking at Modify. How do Bank ATMs work?</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You know the drill -- Reads for retrieving account balance, Modify when you deposit/withdraw money</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Now let’s walk through a transaction. You withdraw 60$. Let’s pause. Imagine what steps the ATM goes through?</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Here’s a 1st cut...Read Balance, Give Money, Update Balance. Does that work? How can you break this? E.g., pull the power cord after you get money before it updates balance. Now what if we reverse the actions? </a:t>
            </a:r>
          </a:p>
          <a:p>
            <a:pPr marL="0" lvl="0" indent="0" algn="l" rtl="0">
              <a:spcBef>
                <a:spcPts val="0"/>
              </a:spcBef>
              <a:spcAft>
                <a:spcPts val="0"/>
              </a:spcAft>
              <a:buNone/>
            </a:pPr>
            <a:endParaRPr lang="en-US" altLang="zh-CN" dirty="0" smtClean="0"/>
          </a:p>
          <a:p>
            <a:pPr marL="0" lvl="0" indent="0" algn="l" rtl="0">
              <a:spcBef>
                <a:spcPts val="0"/>
              </a:spcBef>
              <a:spcAft>
                <a:spcPts val="0"/>
              </a:spcAft>
              <a:buNone/>
            </a:pPr>
            <a:r>
              <a:rPr lang="en-US" altLang="zh-CN" dirty="0" smtClean="0"/>
              <a:t>Now imagine how would you design a system around this?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a:t>
            </a:fld>
            <a:endParaRPr lang="zh-CN" altLang="en-US"/>
          </a:p>
        </p:txBody>
      </p:sp>
    </p:spTree>
    <p:extLst>
      <p:ext uri="{BB962C8B-B14F-4D97-AF65-F5344CB8AC3E}">
        <p14:creationId xmlns:p14="http://schemas.microsoft.com/office/powerpoint/2010/main" val="148943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lnSpc>
                <a:spcPct val="200000"/>
              </a:lnSpc>
              <a:spcBef>
                <a:spcPts val="0"/>
              </a:spcBef>
              <a:spcAft>
                <a:spcPts val="0"/>
              </a:spcAft>
              <a:buNone/>
            </a:pPr>
            <a:r>
              <a:rPr lang="en-US" altLang="zh-CN" dirty="0" smtClean="0"/>
              <a:t>DB</a:t>
            </a:r>
            <a:r>
              <a:rPr lang="zh-CN" altLang="en-US" dirty="0" smtClean="0"/>
              <a:t>是一个公共的、常用的平台，用来存储、管理数据，应用可以读取、修改、学习数据。</a:t>
            </a:r>
            <a:endParaRPr lang="en-US" altLang="zh-CN" dirty="0" smtClean="0"/>
          </a:p>
          <a:p>
            <a:pPr marL="0" lvl="0" indent="0" algn="l" rtl="0">
              <a:lnSpc>
                <a:spcPct val="200000"/>
              </a:lnSpc>
              <a:spcBef>
                <a:spcPts val="0"/>
              </a:spcBef>
              <a:spcAft>
                <a:spcPts val="0"/>
              </a:spcAft>
              <a:buNone/>
            </a:pPr>
            <a:r>
              <a:rPr lang="zh-CN" altLang="en-US" dirty="0" smtClean="0"/>
              <a:t>好的</a:t>
            </a:r>
            <a:r>
              <a:rPr lang="en-US" altLang="zh-CN" dirty="0" smtClean="0"/>
              <a:t>DB</a:t>
            </a:r>
            <a:r>
              <a:rPr lang="zh-CN" altLang="en-US" dirty="0" smtClean="0"/>
              <a:t>支持</a:t>
            </a:r>
            <a:r>
              <a:rPr lang="en-US" altLang="zh-CN" dirty="0" smtClean="0"/>
              <a:t>scale</a:t>
            </a:r>
            <a:r>
              <a:rPr lang="zh-CN" altLang="en-US" dirty="0" smtClean="0"/>
              <a:t>可伸缩性，</a:t>
            </a:r>
            <a:r>
              <a:rPr lang="en-US" altLang="zh-CN" dirty="0" smtClean="0"/>
              <a:t>speed</a:t>
            </a:r>
            <a:r>
              <a:rPr lang="zh-CN" altLang="en-US" dirty="0" smtClean="0"/>
              <a:t>更快、</a:t>
            </a:r>
            <a:r>
              <a:rPr lang="en-US" altLang="zh-CN" dirty="0" smtClean="0"/>
              <a:t>stability</a:t>
            </a:r>
            <a:r>
              <a:rPr lang="zh-CN" altLang="en-US" dirty="0" smtClean="0"/>
              <a:t>更稳定，</a:t>
            </a:r>
            <a:r>
              <a:rPr lang="en-US" altLang="zh-CN" dirty="0" smtClean="0"/>
              <a:t>evolution</a:t>
            </a:r>
            <a:r>
              <a:rPr lang="zh-CN" altLang="en-US" dirty="0" smtClean="0"/>
              <a:t>还能帮助用户发展数据的多个版本，</a:t>
            </a:r>
            <a:r>
              <a:rPr lang="en-US" altLang="zh-CN" dirty="0" smtClean="0"/>
              <a:t>reliability</a:t>
            </a:r>
            <a:r>
              <a:rPr lang="zh-CN" altLang="en-US" dirty="0" smtClean="0"/>
              <a:t>并且当机器故障时依然可靠，提供备份，</a:t>
            </a:r>
            <a:r>
              <a:rPr lang="en-US" altLang="zh-CN" dirty="0" smtClean="0"/>
              <a:t>cost efficiency</a:t>
            </a:r>
            <a:r>
              <a:rPr lang="zh-CN" altLang="en-US" dirty="0" smtClean="0"/>
              <a:t>并且建立在基于性价比权衡的基础上，它们在长时间的、数百万应用中身经百战。</a:t>
            </a:r>
            <a:endParaRPr lang="en-US" altLang="zh-CN" dirty="0" smtClean="0"/>
          </a:p>
          <a:p>
            <a:pPr marL="0" lvl="0" indent="0" algn="l" rtl="0">
              <a:lnSpc>
                <a:spcPct val="200000"/>
              </a:lnSpc>
              <a:spcBef>
                <a:spcPts val="0"/>
              </a:spcBef>
              <a:spcAft>
                <a:spcPts val="0"/>
              </a:spcAft>
              <a:buNone/>
            </a:pPr>
            <a:r>
              <a:rPr lang="en-US" altLang="zh-CN" dirty="0" smtClean="0"/>
              <a:t>DBs are a common platform to store, manage data. You can use them to read, modify, learn on data.</a:t>
            </a:r>
          </a:p>
          <a:p>
            <a:pPr marL="0" lvl="0" indent="0" algn="l" rtl="0">
              <a:lnSpc>
                <a:spcPct val="200000"/>
              </a:lnSpc>
              <a:spcBef>
                <a:spcPts val="0"/>
              </a:spcBef>
              <a:spcAft>
                <a:spcPts val="0"/>
              </a:spcAft>
              <a:buNone/>
            </a:pPr>
            <a:r>
              <a:rPr lang="en-US" altLang="zh-CN" dirty="0" smtClean="0"/>
              <a:t>Out of the box, the good ones support scale, they’re fast, they’re stable, they can help you evolve your data through multiple data versions, they’re reliable when machines/disks die, they offer backups, and offer a host of tradeoffs so you can be cost efficient.</a:t>
            </a:r>
          </a:p>
          <a:p>
            <a:pPr marL="0" lvl="0" indent="0" algn="l" rtl="0">
              <a:lnSpc>
                <a:spcPct val="200000"/>
              </a:lnSpc>
              <a:spcBef>
                <a:spcPts val="0"/>
              </a:spcBef>
              <a:spcAft>
                <a:spcPts val="0"/>
              </a:spcAft>
              <a:buClr>
                <a:schemeClr val="dk1"/>
              </a:buClr>
              <a:buSzPts val="1100"/>
              <a:buFont typeface="Arial"/>
              <a:buNone/>
            </a:pPr>
            <a:r>
              <a:rPr lang="en-US" altLang="zh-CN" dirty="0" smtClean="0"/>
              <a:t>I.e., they’ve been battle hardened with millions of applications built and tested over time.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2606687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smtClean="0"/>
              <a:t>主标题微软雅黑</a:t>
            </a:r>
            <a:r>
              <a:rPr lang="en-US" altLang="zh-CN" dirty="0" smtClean="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副标题微软雅黑</a:t>
            </a:r>
            <a:r>
              <a:rPr lang="en-US" altLang="zh-CN" dirty="0" smtClean="0"/>
              <a:t>40</a:t>
            </a:r>
            <a:endParaRPr lang="zh-CN" altLang="en-US" dirty="0"/>
          </a:p>
        </p:txBody>
      </p:sp>
      <p:sp>
        <p:nvSpPr>
          <p:cNvPr id="4" name="日期占位符 3"/>
          <p:cNvSpPr>
            <a:spLocks noGrp="1"/>
          </p:cNvSpPr>
          <p:nvPr>
            <p:ph type="dt" sz="half" idx="10"/>
          </p:nvPr>
        </p:nvSpPr>
        <p:spPr/>
        <p:txBody>
          <a:bodyPr/>
          <a:lstStyle/>
          <a:p>
            <a:fld id="{F9843DC8-4AC1-4162-89D6-F5C15446B5DE}" type="datetime1">
              <a:rPr lang="zh-CN" altLang="en-US" smtClean="0"/>
              <a:t>2021/5/11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 </a:t>
            </a:r>
            <a:r>
              <a:rPr lang="zh-CN" altLang="en-US" dirty="0" smtClean="0"/>
              <a:t>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6" name="日期占位符 15"/>
          <p:cNvSpPr>
            <a:spLocks noGrp="1"/>
          </p:cNvSpPr>
          <p:nvPr>
            <p:ph type="dt" sz="half" idx="14"/>
          </p:nvPr>
        </p:nvSpPr>
        <p:spPr/>
        <p:txBody>
          <a:bodyPr/>
          <a:lstStyle/>
          <a:p>
            <a:fld id="{79F476CB-DE52-41A8-8E9B-E47D8BA51E0D}" type="datetime1">
              <a:rPr lang="zh-CN" altLang="en-US" smtClean="0"/>
              <a:t>2021/5/11</a:t>
            </a:fld>
            <a:endParaRPr lang="zh-CN" altLang="en-US"/>
          </a:p>
        </p:txBody>
      </p:sp>
      <p:sp>
        <p:nvSpPr>
          <p:cNvPr id="17" name="页脚占位符 16"/>
          <p:cNvSpPr>
            <a:spLocks noGrp="1"/>
          </p:cNvSpPr>
          <p:nvPr>
            <p:ph type="ftr" sz="quarter" idx="15"/>
          </p:nvPr>
        </p:nvSpPr>
        <p:spPr/>
        <p:txBody>
          <a:bodyPr/>
          <a:lstStyle/>
          <a:p>
            <a:endParaRPr lang="zh-CN" altLang="en-US"/>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0DA2C382-6F2D-4894-AEA1-7BA493E8E517}" type="datetime1">
              <a:rPr lang="zh-CN" altLang="en-US" smtClean="0"/>
              <a:t>2021/5/11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左文右图正文一级标题微软雅黑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左文右图正文二级标题微软雅黑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左文右图正文微软雅黑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0DA2C382-6F2D-4894-AEA1-7BA493E8E517}" type="datetime1">
              <a:rPr lang="zh-CN" altLang="en-US" smtClean="0"/>
              <a:t>2021/5/11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左图右文正文一级标题微软雅黑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左图右文正文二级标题微软雅黑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左图右文正文微软雅黑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5" name="日期占位符 4"/>
          <p:cNvSpPr>
            <a:spLocks noGrp="1"/>
          </p:cNvSpPr>
          <p:nvPr>
            <p:ph type="dt" sz="half" idx="10"/>
          </p:nvPr>
        </p:nvSpPr>
        <p:spPr/>
        <p:txBody>
          <a:bodyPr/>
          <a:lstStyle/>
          <a:p>
            <a:fld id="{87E48503-6BD9-45C7-9E21-53BDC3E1E783}" type="datetime1">
              <a:rPr lang="zh-CN" altLang="en-US" smtClean="0"/>
              <a:t>2021/5/11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上文下图正文一级标题微软雅黑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上文下图正文二级标题微软雅黑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上文下图正文微软雅黑</a:t>
            </a:r>
            <a:r>
              <a:rPr lang="en-US" altLang="zh-CN" dirty="0" smtClean="0"/>
              <a:t>24</a:t>
            </a:r>
            <a:r>
              <a:rPr lang="zh-CN" altLang="en-US" dirty="0" smtClean="0"/>
              <a:t>行距</a:t>
            </a:r>
            <a:r>
              <a:rPr lang="en-US" altLang="zh-CN" dirty="0" smtClean="0"/>
              <a:t>1.2</a:t>
            </a:r>
            <a:r>
              <a:rPr lang="zh-CN" altLang="en-US" dirty="0" smtClean="0"/>
              <a:t>， 图文版面占比可调整</a:t>
            </a:r>
          </a:p>
          <a:p>
            <a:pPr lvl="3"/>
            <a:endParaRPr lang="zh-CN" altLang="en-US" dirty="0" smtClean="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4DA4C-B58B-4C88-8388-DECA569F7F9A}" type="datetime1">
              <a:rPr lang="zh-CN" altLang="en-US" smtClean="0"/>
              <a:t>2021/5/11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dirty="0" smtClean="0"/>
              <a:t>大数据管理</a:t>
            </a:r>
            <a:endParaRPr lang="zh-CN" altLang="en-US" dirty="0"/>
          </a:p>
        </p:txBody>
      </p:sp>
      <p:sp>
        <p:nvSpPr>
          <p:cNvPr id="7" name="副标题 6"/>
          <p:cNvSpPr>
            <a:spLocks noGrp="1"/>
          </p:cNvSpPr>
          <p:nvPr>
            <p:ph type="subTitle" idx="1"/>
          </p:nvPr>
        </p:nvSpPr>
        <p:spPr/>
        <p:txBody>
          <a:bodyPr>
            <a:normAutofit/>
          </a:bodyPr>
          <a:lstStyle/>
          <a:p>
            <a:r>
              <a:rPr lang="zh-CN" altLang="en-US" dirty="0"/>
              <a:t>华中科技</a:t>
            </a:r>
            <a:r>
              <a:rPr lang="zh-CN" altLang="en-US" dirty="0" smtClean="0"/>
              <a:t>大学</a:t>
            </a:r>
            <a:endParaRPr lang="en-US" altLang="zh-CN" dirty="0" smtClean="0"/>
          </a:p>
          <a:p>
            <a:r>
              <a:rPr lang="zh-CN" altLang="en-US" sz="3500" dirty="0" smtClean="0"/>
              <a:t>计算机学院</a:t>
            </a:r>
            <a:endParaRPr lang="en-US" altLang="zh-CN" sz="3500" dirty="0" smtClean="0"/>
          </a:p>
        </p:txBody>
      </p:sp>
    </p:spTree>
    <p:extLst>
      <p:ext uri="{BB962C8B-B14F-4D97-AF65-F5344CB8AC3E}">
        <p14:creationId xmlns:p14="http://schemas.microsoft.com/office/powerpoint/2010/main" val="941278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8"/>
            <a:ext cx="10515600" cy="5370933"/>
          </a:xfrm>
        </p:spPr>
        <p:txBody>
          <a:bodyPr>
            <a:normAutofit/>
          </a:bodyPr>
          <a:lstStyle/>
          <a:p>
            <a:r>
              <a:rPr lang="zh-CN" altLang="en-US" sz="2400" dirty="0" smtClean="0"/>
              <a:t>      关系数据库采用了</a:t>
            </a:r>
            <a:r>
              <a:rPr lang="en-US" altLang="zh-CN" sz="2400" dirty="0" smtClean="0">
                <a:solidFill>
                  <a:srgbClr val="FF0000"/>
                </a:solidFill>
              </a:rPr>
              <a:t>SQL</a:t>
            </a:r>
            <a:r>
              <a:rPr lang="zh-CN" altLang="en-US" sz="2400" dirty="0" smtClean="0">
                <a:solidFill>
                  <a:srgbClr val="FF0000"/>
                </a:solidFill>
              </a:rPr>
              <a:t>语言</a:t>
            </a:r>
            <a:r>
              <a:rPr lang="zh-CN" altLang="en-US" sz="2400" dirty="0" smtClean="0"/>
              <a:t>是提高信息系统开发效率的重要因素之一；其次是系统有</a:t>
            </a:r>
            <a:r>
              <a:rPr lang="zh-CN" altLang="en-US" sz="2400" dirty="0" smtClean="0">
                <a:solidFill>
                  <a:srgbClr val="FF0000"/>
                </a:solidFill>
              </a:rPr>
              <a:t>完善的确保数据正确的功能</a:t>
            </a:r>
            <a:r>
              <a:rPr lang="zh-CN" altLang="en-US" sz="2400" dirty="0" smtClean="0"/>
              <a:t>（</a:t>
            </a:r>
            <a:r>
              <a:rPr lang="en-US" altLang="zh-CN" sz="2400" dirty="0" smtClean="0"/>
              <a:t>DBMS</a:t>
            </a:r>
            <a:r>
              <a:rPr lang="zh-CN" altLang="en-US" sz="2400" dirty="0" smtClean="0"/>
              <a:t>代码中真正用于处理</a:t>
            </a:r>
            <a:r>
              <a:rPr lang="en-US" altLang="zh-CN" sz="2400" dirty="0" smtClean="0"/>
              <a:t>SQL</a:t>
            </a:r>
            <a:r>
              <a:rPr lang="zh-CN" altLang="en-US" sz="2400" dirty="0" smtClean="0"/>
              <a:t>语句的部分并不多，大部分代码都是用于处理各种异常）；第三，</a:t>
            </a:r>
            <a:r>
              <a:rPr lang="zh-CN" altLang="en-US" sz="2400" dirty="0" smtClean="0">
                <a:solidFill>
                  <a:srgbClr val="FF0000"/>
                </a:solidFill>
              </a:rPr>
              <a:t>开发工具丰富</a:t>
            </a:r>
            <a:r>
              <a:rPr lang="zh-CN" altLang="en-US" sz="2400" dirty="0" smtClean="0"/>
              <a:t>。</a:t>
            </a:r>
            <a:endParaRPr lang="en-US" altLang="zh-CN" sz="2400" dirty="0" smtClean="0"/>
          </a:p>
          <a:p>
            <a:endParaRPr lang="en-US" altLang="zh-CN" sz="2400" dirty="0" smtClean="0"/>
          </a:p>
          <a:p>
            <a:r>
              <a:rPr lang="zh-CN" altLang="en-US" sz="2400" dirty="0" smtClean="0"/>
              <a:t>关系数据库的关键技术中，核心的两个：查询优化、事务管理。</a:t>
            </a:r>
            <a:endParaRPr lang="en-US" altLang="zh-CN" sz="2400" dirty="0"/>
          </a:p>
          <a:p>
            <a:endParaRPr lang="en-US" altLang="zh-CN" sz="2400" dirty="0"/>
          </a:p>
          <a:p>
            <a:r>
              <a:rPr lang="zh-CN" altLang="en-US" sz="2400" b="1" dirty="0" smtClean="0"/>
              <a:t>数据仓库系统：</a:t>
            </a:r>
            <a:r>
              <a:rPr lang="zh-CN" altLang="en-US" sz="2400" dirty="0" smtClean="0"/>
              <a:t>关系数据库的一种自然延伸</a:t>
            </a:r>
            <a:endParaRPr lang="en-US" altLang="zh-CN" sz="2400" dirty="0" smtClean="0"/>
          </a:p>
          <a:p>
            <a:r>
              <a:rPr lang="zh-CN" altLang="en-US" sz="2400" dirty="0" smtClean="0"/>
              <a:t>星形模型</a:t>
            </a:r>
            <a:r>
              <a:rPr lang="en-US" altLang="zh-CN" sz="2400" dirty="0" smtClean="0"/>
              <a:t>——</a:t>
            </a:r>
            <a:r>
              <a:rPr lang="zh-CN" altLang="en-US" sz="2400" dirty="0" smtClean="0"/>
              <a:t>多个分析的维度，维度属性通常根据值的包含关系形成层次，例如时间维的年、月、周、日层次，数据立方体</a:t>
            </a:r>
            <a:r>
              <a:rPr lang="en-US" altLang="zh-CN" sz="2400" dirty="0" smtClean="0"/>
              <a:t>CUBE</a:t>
            </a:r>
            <a:r>
              <a:rPr lang="zh-CN" altLang="en-US" sz="2400" dirty="0" smtClean="0"/>
              <a:t>。</a:t>
            </a:r>
            <a:endParaRPr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
        <p:nvSpPr>
          <p:cNvPr id="6" name="圆角矩形标注 5"/>
          <p:cNvSpPr/>
          <p:nvPr/>
        </p:nvSpPr>
        <p:spPr>
          <a:xfrm>
            <a:off x="9796398" y="2901934"/>
            <a:ext cx="1347592" cy="612648"/>
          </a:xfrm>
          <a:prstGeom prst="wedgeRoundRectCallout">
            <a:avLst>
              <a:gd name="adj1" fmla="val -85013"/>
              <a:gd name="adj2" fmla="val 3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OLTP</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圆角矩形标注 6"/>
          <p:cNvSpPr/>
          <p:nvPr/>
        </p:nvSpPr>
        <p:spPr>
          <a:xfrm>
            <a:off x="7408798" y="4127230"/>
            <a:ext cx="1347592" cy="612648"/>
          </a:xfrm>
          <a:prstGeom prst="wedgeRoundRectCallout">
            <a:avLst>
              <a:gd name="adj1" fmla="val -85013"/>
              <a:gd name="adj2" fmla="val 3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OLAP</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8636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3. </a:t>
            </a:r>
            <a:r>
              <a:rPr lang="zh-CN" altLang="en-US" dirty="0"/>
              <a:t>从关系走向非结构化数据管理</a:t>
            </a:r>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6" name="图片 5">
            <a:extLst>
              <a:ext uri="{FF2B5EF4-FFF2-40B4-BE49-F238E27FC236}">
                <a16:creationId xmlns:a16="http://schemas.microsoft.com/office/drawing/2014/main" id="{CE3FA742-F8F7-4938-A17E-20491ABBFC3C}"/>
              </a:ext>
            </a:extLst>
          </p:cNvPr>
          <p:cNvPicPr>
            <a:picLocks noChangeAspect="1"/>
          </p:cNvPicPr>
          <p:nvPr/>
        </p:nvPicPr>
        <p:blipFill>
          <a:blip r:embed="rId2"/>
          <a:stretch>
            <a:fillRect/>
          </a:stretch>
        </p:blipFill>
        <p:spPr>
          <a:xfrm>
            <a:off x="1097846" y="2028824"/>
            <a:ext cx="9996307" cy="3967751"/>
          </a:xfrm>
          <a:prstGeom prst="rect">
            <a:avLst/>
          </a:prstGeom>
        </p:spPr>
      </p:pic>
      <p:sp>
        <p:nvSpPr>
          <p:cNvPr id="7" name="文本框 6">
            <a:extLst>
              <a:ext uri="{FF2B5EF4-FFF2-40B4-BE49-F238E27FC236}">
                <a16:creationId xmlns:a16="http://schemas.microsoft.com/office/drawing/2014/main" id="{5C0A48AB-7B5D-4BE1-8D61-F58EC0956937}"/>
              </a:ext>
            </a:extLst>
          </p:cNvPr>
          <p:cNvSpPr txBox="1"/>
          <p:nvPr/>
        </p:nvSpPr>
        <p:spPr>
          <a:xfrm>
            <a:off x="6421161" y="1950596"/>
            <a:ext cx="4802816" cy="584775"/>
          </a:xfrm>
          <a:prstGeom prst="rect">
            <a:avLst/>
          </a:prstGeom>
          <a:noFill/>
        </p:spPr>
        <p:txBody>
          <a:bodyPr wrap="square" rtlCol="0">
            <a:spAutoFit/>
          </a:bodyPr>
          <a:lstStyle/>
          <a:p>
            <a:r>
              <a:rPr lang="en-US" altLang="zh-CN" sz="3200" b="1" dirty="0">
                <a:solidFill>
                  <a:srgbClr val="C00000"/>
                </a:solidFill>
              </a:rPr>
              <a:t>NoSQL</a:t>
            </a:r>
            <a:r>
              <a:rPr lang="zh-CN" altLang="en-US" sz="3200" b="1" dirty="0">
                <a:solidFill>
                  <a:srgbClr val="C00000"/>
                </a:solidFill>
              </a:rPr>
              <a:t>：</a:t>
            </a:r>
            <a:r>
              <a:rPr lang="en-US" altLang="zh-CN" sz="3200" b="1" dirty="0">
                <a:solidFill>
                  <a:srgbClr val="C00000"/>
                </a:solidFill>
              </a:rPr>
              <a:t>Not Only SQL</a:t>
            </a:r>
            <a:endParaRPr lang="zh-CN" altLang="en-US" sz="3200" b="1" dirty="0">
              <a:solidFill>
                <a:srgbClr val="C00000"/>
              </a:solidFill>
            </a:endParaRPr>
          </a:p>
        </p:txBody>
      </p:sp>
    </p:spTree>
    <p:extLst>
      <p:ext uri="{BB962C8B-B14F-4D97-AF65-F5344CB8AC3E}">
        <p14:creationId xmlns:p14="http://schemas.microsoft.com/office/powerpoint/2010/main" val="170981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3. </a:t>
            </a:r>
            <a:r>
              <a:rPr lang="zh-CN" altLang="en-US" dirty="0"/>
              <a:t>从关系走向非结构化</a:t>
            </a:r>
            <a:r>
              <a:rPr lang="zh-CN" altLang="en-US" dirty="0" smtClean="0"/>
              <a:t>数据管理</a:t>
            </a:r>
            <a:endParaRPr lang="en-US" altLang="zh-CN" dirty="0" smtClean="0"/>
          </a:p>
          <a:p>
            <a:r>
              <a:rPr lang="zh-CN" altLang="en-US" dirty="0" smtClean="0"/>
              <a:t>   </a:t>
            </a:r>
            <a:r>
              <a:rPr lang="zh-CN" altLang="en-US" dirty="0"/>
              <a:t>资源</a:t>
            </a:r>
            <a:r>
              <a:rPr lang="en-US" altLang="zh-CN" dirty="0" smtClean="0"/>
              <a:t>——</a:t>
            </a:r>
            <a:r>
              <a:rPr lang="zh-CN" altLang="en-US" dirty="0" smtClean="0"/>
              <a:t>网络技术迅速发展，计算和存储机群资源丰富</a:t>
            </a:r>
            <a:endParaRPr lang="en-US" altLang="zh-CN" dirty="0"/>
          </a:p>
          <a:p>
            <a:r>
              <a:rPr lang="zh-CN" altLang="en-US" dirty="0"/>
              <a:t>   规模</a:t>
            </a:r>
            <a:r>
              <a:rPr lang="en-US" altLang="zh-CN" dirty="0" smtClean="0"/>
              <a:t>——</a:t>
            </a:r>
            <a:r>
              <a:rPr lang="zh-CN" altLang="en-US" dirty="0" smtClean="0"/>
              <a:t>大规模机群、网络、网络存储</a:t>
            </a:r>
            <a:endParaRPr lang="en-US" altLang="zh-CN" dirty="0"/>
          </a:p>
          <a:p>
            <a:r>
              <a:rPr lang="zh-CN" altLang="en-US" dirty="0"/>
              <a:t>   系统复杂性</a:t>
            </a:r>
            <a:r>
              <a:rPr lang="en-US" altLang="zh-CN" dirty="0" smtClean="0"/>
              <a:t>——</a:t>
            </a:r>
            <a:r>
              <a:rPr lang="zh-CN" altLang="en-US" dirty="0" smtClean="0"/>
              <a:t>应用多样、数据种类丰富、数据一致性、负载均衡、效率、稳定性、可维护性</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34580871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4. </a:t>
            </a:r>
            <a:r>
              <a:rPr lang="zh-CN" altLang="en-US" dirty="0"/>
              <a:t>大数据管理阶段：正在成长中</a:t>
            </a:r>
          </a:p>
        </p:txBody>
      </p:sp>
      <p:sp>
        <p:nvSpPr>
          <p:cNvPr id="4" name="页脚占位符 3"/>
          <p:cNvSpPr>
            <a:spLocks noGrp="1"/>
          </p:cNvSpPr>
          <p:nvPr>
            <p:ph type="ftr" sz="quarter" idx="4294967295"/>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pic>
        <p:nvPicPr>
          <p:cNvPr id="6" name="Picture 5" descr="屏幕快照 2015-06-23 上午1.11.11.png">
            <a:extLst>
              <a:ext uri="{FF2B5EF4-FFF2-40B4-BE49-F238E27FC236}">
                <a16:creationId xmlns:a16="http://schemas.microsoft.com/office/drawing/2014/main" id="{CF0B55FE-7816-4307-B281-118067AC2F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7526" y="1782329"/>
            <a:ext cx="10759045" cy="488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6D15959E-8B58-4828-BE83-A7592FC89560}"/>
              </a:ext>
            </a:extLst>
          </p:cNvPr>
          <p:cNvSpPr txBox="1"/>
          <p:nvPr/>
        </p:nvSpPr>
        <p:spPr>
          <a:xfrm>
            <a:off x="6494602" y="1282769"/>
            <a:ext cx="4231995" cy="584775"/>
          </a:xfrm>
          <a:prstGeom prst="rect">
            <a:avLst/>
          </a:prstGeom>
          <a:noFill/>
        </p:spPr>
        <p:txBody>
          <a:bodyPr wrap="square" rtlCol="0">
            <a:spAutoFit/>
          </a:bodyPr>
          <a:lstStyle/>
          <a:p>
            <a:r>
              <a:rPr lang="en-US" altLang="zh-CN" sz="3200" b="1" dirty="0">
                <a:solidFill>
                  <a:srgbClr val="C00000"/>
                </a:solidFill>
              </a:rPr>
              <a:t>Not one size fits all.</a:t>
            </a:r>
            <a:endParaRPr lang="zh-CN" altLang="en-US" sz="3200" b="1" dirty="0">
              <a:solidFill>
                <a:srgbClr val="C00000"/>
              </a:solidFill>
            </a:endParaRPr>
          </a:p>
        </p:txBody>
      </p:sp>
    </p:spTree>
    <p:extLst>
      <p:ext uri="{BB962C8B-B14F-4D97-AF65-F5344CB8AC3E}">
        <p14:creationId xmlns:p14="http://schemas.microsoft.com/office/powerpoint/2010/main" val="297845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3" name="内容占位符 2"/>
          <p:cNvSpPr>
            <a:spLocks noGrp="1"/>
          </p:cNvSpPr>
          <p:nvPr>
            <p:ph idx="1"/>
          </p:nvPr>
        </p:nvSpPr>
        <p:spPr>
          <a:xfrm>
            <a:off x="838200" y="1285462"/>
            <a:ext cx="10515600" cy="4351338"/>
          </a:xfrm>
        </p:spPr>
        <p:txBody>
          <a:bodyPr/>
          <a:lstStyle/>
          <a:p>
            <a:r>
              <a:rPr lang="en-US" altLang="zh-CN" dirty="0" smtClean="0"/>
              <a:t>1</a:t>
            </a:r>
            <a:r>
              <a:rPr lang="zh-CN" altLang="en-US" dirty="0" smtClean="0"/>
              <a:t>）大</a:t>
            </a:r>
            <a:r>
              <a:rPr lang="zh-CN" altLang="en-US" dirty="0"/>
              <a:t>数据管理系统的数据特征</a:t>
            </a:r>
            <a:endParaRPr lang="en-US" altLang="zh-CN" dirty="0"/>
          </a:p>
          <a:p>
            <a:r>
              <a:rPr lang="en-US" altLang="zh-CN" dirty="0" smtClean="0"/>
              <a:t>2</a:t>
            </a:r>
            <a:r>
              <a:rPr lang="zh-CN" altLang="en-US" dirty="0" smtClean="0"/>
              <a:t>）大</a:t>
            </a:r>
            <a:r>
              <a:rPr lang="zh-CN" altLang="en-US" dirty="0"/>
              <a:t>数据管理系统的系统特征</a:t>
            </a:r>
            <a:endParaRPr lang="en-US" altLang="zh-CN" dirty="0"/>
          </a:p>
          <a:p>
            <a:r>
              <a:rPr lang="en-US" altLang="zh-CN" dirty="0" smtClean="0"/>
              <a:t>3</a:t>
            </a:r>
            <a:r>
              <a:rPr lang="zh-CN" altLang="en-US" dirty="0" smtClean="0"/>
              <a:t>）</a:t>
            </a:r>
            <a:r>
              <a:rPr lang="zh-CN" altLang="zh-CN" dirty="0" smtClean="0"/>
              <a:t>大</a:t>
            </a:r>
            <a:r>
              <a:rPr lang="zh-CN" altLang="zh-CN" dirty="0"/>
              <a:t>数据管理</a:t>
            </a:r>
            <a:r>
              <a:rPr lang="zh-CN" altLang="en-US" dirty="0"/>
              <a:t>系统</a:t>
            </a:r>
            <a:r>
              <a:rPr lang="zh-CN" altLang="zh-CN" dirty="0"/>
              <a:t>的</a:t>
            </a:r>
            <a:r>
              <a:rPr lang="zh-CN" altLang="en-US" dirty="0"/>
              <a:t>应用</a:t>
            </a:r>
            <a:r>
              <a:rPr lang="zh-CN" altLang="zh-CN" dirty="0"/>
              <a:t>特征</a:t>
            </a:r>
            <a:endParaRPr lang="en-US" altLang="zh-CN" dirty="0"/>
          </a:p>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
        <p:nvSpPr>
          <p:cNvPr id="6" name="矩形 5">
            <a:extLst>
              <a:ext uri="{FF2B5EF4-FFF2-40B4-BE49-F238E27FC236}">
                <a16:creationId xmlns:a16="http://schemas.microsoft.com/office/drawing/2014/main" id="{C8D50FAF-75E6-44BB-BEF4-ADBC69A78F45}"/>
              </a:ext>
            </a:extLst>
          </p:cNvPr>
          <p:cNvSpPr/>
          <p:nvPr/>
        </p:nvSpPr>
        <p:spPr>
          <a:xfrm>
            <a:off x="838200" y="3274377"/>
            <a:ext cx="10400818" cy="2523768"/>
          </a:xfrm>
          <a:prstGeom prst="rect">
            <a:avLst/>
          </a:prstGeom>
        </p:spPr>
        <p:txBody>
          <a:bodyPr wrap="square">
            <a:spAutoFit/>
          </a:bodyPr>
          <a:lstStyle/>
          <a:p>
            <a:pPr lvl="0" indent="0">
              <a:buNone/>
            </a:pPr>
            <a:r>
              <a:rPr lang="en" altLang="zh-CN" dirty="0">
                <a:solidFill>
                  <a:schemeClr val="dk2"/>
                </a:solidFill>
              </a:rPr>
              <a:t>Building new data systems, products (and teams)</a:t>
            </a:r>
          </a:p>
          <a:p>
            <a:pPr lvl="0" indent="0">
              <a:buNone/>
            </a:pPr>
            <a:endParaRPr lang="en" altLang="zh-CN" sz="2000" dirty="0">
              <a:solidFill>
                <a:schemeClr val="dk2"/>
              </a:solidFill>
            </a:endParaRPr>
          </a:p>
          <a:p>
            <a:pPr marL="0" lvl="1" indent="-298450">
              <a:buClr>
                <a:schemeClr val="dk2"/>
              </a:buClr>
              <a:buSzPts val="1100"/>
              <a:buChar char="○"/>
            </a:pPr>
            <a:r>
              <a:rPr lang="en" altLang="zh-CN" sz="2000" dirty="0">
                <a:solidFill>
                  <a:schemeClr val="dk2"/>
                </a:solidFill>
              </a:rPr>
              <a:t>Scaled to billions of consumers, billions of ad $s, millions of web publishers, trillions of data rows, million QPS systems</a:t>
            </a:r>
          </a:p>
          <a:p>
            <a:pPr marL="0" lvl="1" indent="-298450">
              <a:buClr>
                <a:schemeClr val="dk2"/>
              </a:buClr>
              <a:buSzPts val="1100"/>
              <a:buChar char="○"/>
            </a:pPr>
            <a:r>
              <a:rPr lang="en" altLang="zh-CN" sz="2000" dirty="0">
                <a:solidFill>
                  <a:schemeClr val="dk2"/>
                </a:solidFill>
              </a:rPr>
              <a:t>E.g., AdSense, Search, Dremel/BigQuery, Gmail/Google Apps, Sitemaps, Warp, Google Maps, etc.</a:t>
            </a:r>
          </a:p>
          <a:p>
            <a:pPr marL="0" lvl="1" indent="-298450">
              <a:buClr>
                <a:schemeClr val="dk2"/>
              </a:buClr>
              <a:buSzPts val="1100"/>
              <a:buChar char="○"/>
            </a:pPr>
            <a:r>
              <a:rPr lang="en" altLang="zh-CN" sz="2000" dirty="0">
                <a:solidFill>
                  <a:schemeClr val="dk2"/>
                </a:solidFill>
              </a:rPr>
              <a:t>VP @Google, Founder of 2 startups (Urban Engines, Gigabeat), angel investor/advisor in more data/AI startups</a:t>
            </a:r>
          </a:p>
        </p:txBody>
      </p:sp>
    </p:spTree>
    <p:extLst>
      <p:ext uri="{BB962C8B-B14F-4D97-AF65-F5344CB8AC3E}">
        <p14:creationId xmlns:p14="http://schemas.microsoft.com/office/powerpoint/2010/main" val="246234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
        <p:nvSpPr>
          <p:cNvPr id="5" name="Google Shape;194;p22"/>
          <p:cNvSpPr txBox="1">
            <a:spLocks noGrp="1"/>
          </p:cNvSpPr>
          <p:nvPr>
            <p:ph type="title"/>
          </p:nvPr>
        </p:nvSpPr>
        <p:spPr>
          <a:xfrm>
            <a:off x="439838" y="1328889"/>
            <a:ext cx="2809600" cy="3625076"/>
          </a:xfrm>
          <a:prstGeom prst="rect">
            <a:avLst/>
          </a:prstGeom>
        </p:spPr>
        <p:txBody>
          <a:bodyPr spcFirstLastPara="1" wrap="square" lIns="121897" tIns="121897" rIns="121897" bIns="121897" anchor="t" anchorCtr="0">
            <a:noAutofit/>
          </a:bodyPr>
          <a:lstStyle/>
          <a:p>
            <a:r>
              <a:rPr lang="en" sz="3200" b="0" dirty="0">
                <a:solidFill>
                  <a:srgbClr val="C00000"/>
                </a:solidFill>
              </a:rPr>
              <a:t>Example </a:t>
            </a:r>
            <a:endParaRPr sz="3200" b="0" dirty="0">
              <a:solidFill>
                <a:srgbClr val="C00000"/>
              </a:solidFill>
            </a:endParaRPr>
          </a:p>
          <a:p>
            <a:endParaRPr sz="3200" b="0" dirty="0">
              <a:solidFill>
                <a:srgbClr val="C00000"/>
              </a:solidFill>
            </a:endParaRPr>
          </a:p>
          <a:p>
            <a:r>
              <a:rPr lang="en" sz="3200" b="0" dirty="0">
                <a:solidFill>
                  <a:srgbClr val="C00000"/>
                </a:solidFill>
              </a:rPr>
              <a:t>Unpack </a:t>
            </a:r>
            <a:endParaRPr sz="3200" b="0" dirty="0">
              <a:solidFill>
                <a:srgbClr val="C00000"/>
              </a:solidFill>
            </a:endParaRPr>
          </a:p>
          <a:p>
            <a:r>
              <a:rPr lang="en" sz="3200" b="0" dirty="0">
                <a:solidFill>
                  <a:srgbClr val="C00000"/>
                </a:solidFill>
              </a:rPr>
              <a:t>ATM DB:</a:t>
            </a:r>
            <a:endParaRPr sz="3200" b="0" dirty="0">
              <a:solidFill>
                <a:srgbClr val="C00000"/>
              </a:solidFill>
            </a:endParaRPr>
          </a:p>
          <a:p>
            <a:endParaRPr sz="3200" b="0" dirty="0">
              <a:solidFill>
                <a:srgbClr val="C00000"/>
              </a:solidFill>
            </a:endParaRPr>
          </a:p>
          <a:p>
            <a:r>
              <a:rPr lang="en" sz="3200" b="0" dirty="0">
                <a:solidFill>
                  <a:srgbClr val="C00000"/>
                </a:solidFill>
              </a:rPr>
              <a:t>Transaction</a:t>
            </a:r>
            <a:endParaRPr sz="3200" b="0" dirty="0">
              <a:solidFill>
                <a:srgbClr val="C00000"/>
              </a:solidFill>
            </a:endParaRPr>
          </a:p>
        </p:txBody>
      </p:sp>
      <p:pic>
        <p:nvPicPr>
          <p:cNvPr id="6" name="Google Shape;195;p22"/>
          <p:cNvPicPr preferRelativeResize="0"/>
          <p:nvPr/>
        </p:nvPicPr>
        <p:blipFill>
          <a:blip r:embed="rId3">
            <a:alphaModFix/>
          </a:blip>
          <a:stretch>
            <a:fillRect/>
          </a:stretch>
        </p:blipFill>
        <p:spPr>
          <a:xfrm>
            <a:off x="2777400" y="0"/>
            <a:ext cx="9414600" cy="5308819"/>
          </a:xfrm>
          <a:prstGeom prst="rect">
            <a:avLst/>
          </a:prstGeom>
          <a:noFill/>
          <a:ln>
            <a:noFill/>
          </a:ln>
        </p:spPr>
      </p:pic>
      <p:sp>
        <p:nvSpPr>
          <p:cNvPr id="7" name="Google Shape;196;p22"/>
          <p:cNvSpPr txBox="1"/>
          <p:nvPr/>
        </p:nvSpPr>
        <p:spPr>
          <a:xfrm>
            <a:off x="3865167" y="5167600"/>
            <a:ext cx="3226000" cy="15888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Read Balance</a:t>
            </a:r>
            <a:endParaRPr sz="2700" dirty="0">
              <a:solidFill>
                <a:srgbClr val="666666"/>
              </a:solidFill>
            </a:endParaRPr>
          </a:p>
          <a:p>
            <a:pPr>
              <a:lnSpc>
                <a:spcPct val="90000"/>
              </a:lnSpc>
              <a:spcBef>
                <a:spcPts val="667"/>
              </a:spcBef>
            </a:pPr>
            <a:r>
              <a:rPr lang="en" sz="2700" dirty="0">
                <a:solidFill>
                  <a:srgbClr val="666666"/>
                </a:solidFill>
              </a:rPr>
              <a:t>Give money</a:t>
            </a:r>
            <a:endParaRPr sz="2700" dirty="0">
              <a:solidFill>
                <a:srgbClr val="666666"/>
              </a:solidFill>
            </a:endParaRPr>
          </a:p>
          <a:p>
            <a:pPr>
              <a:lnSpc>
                <a:spcPct val="90000"/>
              </a:lnSpc>
              <a:spcBef>
                <a:spcPts val="667"/>
              </a:spcBef>
            </a:pPr>
            <a:r>
              <a:rPr lang="en" sz="2700" dirty="0">
                <a:solidFill>
                  <a:srgbClr val="666666"/>
                </a:solidFill>
              </a:rPr>
              <a:t>Update Balance</a:t>
            </a:r>
            <a:endParaRPr sz="2700" dirty="0">
              <a:solidFill>
                <a:srgbClr val="666666"/>
              </a:solidFill>
            </a:endParaRPr>
          </a:p>
        </p:txBody>
      </p:sp>
      <p:sp>
        <p:nvSpPr>
          <p:cNvPr id="8" name="Google Shape;197;p22"/>
          <p:cNvSpPr/>
          <p:nvPr/>
        </p:nvSpPr>
        <p:spPr>
          <a:xfrm>
            <a:off x="5987733" y="1000900"/>
            <a:ext cx="1737600" cy="966400"/>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9" name="Google Shape;198;p22"/>
          <p:cNvSpPr/>
          <p:nvPr/>
        </p:nvSpPr>
        <p:spPr>
          <a:xfrm>
            <a:off x="4575967" y="926967"/>
            <a:ext cx="1288000" cy="1354400"/>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solidFill>
                <a:srgbClr val="FF0000"/>
              </a:solidFill>
            </a:endParaRPr>
          </a:p>
        </p:txBody>
      </p:sp>
      <p:sp>
        <p:nvSpPr>
          <p:cNvPr id="10" name="Google Shape;199;p22"/>
          <p:cNvSpPr txBox="1"/>
          <p:nvPr/>
        </p:nvSpPr>
        <p:spPr>
          <a:xfrm>
            <a:off x="7794133" y="5207233"/>
            <a:ext cx="3226000" cy="15888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Read Balance</a:t>
            </a:r>
            <a:endParaRPr sz="2700" dirty="0">
              <a:solidFill>
                <a:srgbClr val="666666"/>
              </a:solidFill>
            </a:endParaRPr>
          </a:p>
          <a:p>
            <a:pPr>
              <a:lnSpc>
                <a:spcPct val="90000"/>
              </a:lnSpc>
              <a:spcBef>
                <a:spcPts val="667"/>
              </a:spcBef>
            </a:pPr>
            <a:r>
              <a:rPr lang="en" sz="2700" dirty="0">
                <a:solidFill>
                  <a:srgbClr val="666666"/>
                </a:solidFill>
              </a:rPr>
              <a:t>Update Balance</a:t>
            </a:r>
            <a:endParaRPr sz="2700" dirty="0">
              <a:solidFill>
                <a:srgbClr val="666666"/>
              </a:solidFill>
            </a:endParaRPr>
          </a:p>
          <a:p>
            <a:pPr>
              <a:lnSpc>
                <a:spcPct val="90000"/>
              </a:lnSpc>
              <a:spcBef>
                <a:spcPts val="667"/>
              </a:spcBef>
            </a:pPr>
            <a:r>
              <a:rPr lang="en" sz="2700" dirty="0">
                <a:solidFill>
                  <a:schemeClr val="dk2"/>
                </a:solidFill>
              </a:rPr>
              <a:t>Give money</a:t>
            </a:r>
            <a:endParaRPr sz="2700" dirty="0">
              <a:solidFill>
                <a:srgbClr val="666666"/>
              </a:solidFill>
            </a:endParaRPr>
          </a:p>
        </p:txBody>
      </p:sp>
      <p:sp>
        <p:nvSpPr>
          <p:cNvPr id="11" name="Google Shape;200;p22"/>
          <p:cNvSpPr txBox="1"/>
          <p:nvPr/>
        </p:nvSpPr>
        <p:spPr>
          <a:xfrm>
            <a:off x="6507300" y="5737733"/>
            <a:ext cx="1218000" cy="740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solidFill>
                  <a:srgbClr val="666666"/>
                </a:solidFill>
              </a:rPr>
              <a:t>   vs</a:t>
            </a:r>
            <a:endParaRPr sz="2700">
              <a:solidFill>
                <a:srgbClr val="666666"/>
              </a:solidFill>
            </a:endParaRPr>
          </a:p>
        </p:txBody>
      </p:sp>
    </p:spTree>
    <p:extLst>
      <p:ext uri="{BB962C8B-B14F-4D97-AF65-F5344CB8AC3E}">
        <p14:creationId xmlns:p14="http://schemas.microsoft.com/office/powerpoint/2010/main" val="36855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8322502" y="6356350"/>
            <a:ext cx="2743200" cy="365125"/>
          </a:xfrm>
        </p:spPr>
        <p:txBody>
          <a:bodyPr/>
          <a:lstStyle/>
          <a:p>
            <a:fld id="{C464E751-8DDD-48F4-87DB-3D6A7AC74B40}" type="slidenum">
              <a:rPr lang="zh-CN" altLang="en-US" smtClean="0"/>
              <a:pPr/>
              <a:t>16</a:t>
            </a:fld>
            <a:endParaRPr lang="zh-CN" altLang="en-US" dirty="0"/>
          </a:p>
        </p:txBody>
      </p:sp>
      <p:sp>
        <p:nvSpPr>
          <p:cNvPr id="6" name="Google Shape;205;p23"/>
          <p:cNvSpPr txBox="1">
            <a:spLocks noGrp="1"/>
          </p:cNvSpPr>
          <p:nvPr>
            <p:ph type="title"/>
          </p:nvPr>
        </p:nvSpPr>
        <p:spPr>
          <a:xfrm>
            <a:off x="620320" y="1292744"/>
            <a:ext cx="3149600" cy="1424800"/>
          </a:xfrm>
          <a:prstGeom prst="rect">
            <a:avLst/>
          </a:prstGeom>
        </p:spPr>
        <p:txBody>
          <a:bodyPr spcFirstLastPara="1" wrap="square" lIns="121897" tIns="121897" rIns="121897" bIns="121897" anchor="t" anchorCtr="0">
            <a:noAutofit/>
          </a:bodyPr>
          <a:lstStyle/>
          <a:p>
            <a:r>
              <a:rPr lang="en" sz="3200" b="0" dirty="0">
                <a:solidFill>
                  <a:srgbClr val="C00000"/>
                </a:solidFill>
              </a:rPr>
              <a:t>Goals of</a:t>
            </a:r>
            <a:endParaRPr sz="3200" b="0" dirty="0">
              <a:solidFill>
                <a:srgbClr val="C00000"/>
              </a:solidFill>
            </a:endParaRPr>
          </a:p>
          <a:p>
            <a:endParaRPr sz="3200" b="0" dirty="0">
              <a:solidFill>
                <a:srgbClr val="C00000"/>
              </a:solidFill>
            </a:endParaRPr>
          </a:p>
          <a:p>
            <a:r>
              <a:rPr lang="en" sz="3200" b="0" dirty="0">
                <a:solidFill>
                  <a:srgbClr val="C00000"/>
                </a:solidFill>
              </a:rPr>
              <a:t>Databases </a:t>
            </a:r>
            <a:endParaRPr sz="3200" b="0" dirty="0">
              <a:solidFill>
                <a:srgbClr val="C00000"/>
              </a:solidFill>
            </a:endParaRPr>
          </a:p>
          <a:p>
            <a:endParaRPr sz="3200" b="0" dirty="0">
              <a:solidFill>
                <a:srgbClr val="C00000"/>
              </a:solidFill>
            </a:endParaRPr>
          </a:p>
        </p:txBody>
      </p:sp>
      <p:grpSp>
        <p:nvGrpSpPr>
          <p:cNvPr id="7" name="Google Shape;206;p23"/>
          <p:cNvGrpSpPr/>
          <p:nvPr/>
        </p:nvGrpSpPr>
        <p:grpSpPr>
          <a:xfrm>
            <a:off x="3430179" y="1840207"/>
            <a:ext cx="4452000" cy="4452000"/>
            <a:chOff x="2902488" y="902232"/>
            <a:chExt cx="3339000" cy="3339000"/>
          </a:xfrm>
        </p:grpSpPr>
        <p:sp>
          <p:nvSpPr>
            <p:cNvPr id="8" name="Google Shape;207;p23"/>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208;p23"/>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209;p23"/>
          <p:cNvGrpSpPr/>
          <p:nvPr/>
        </p:nvGrpSpPr>
        <p:grpSpPr>
          <a:xfrm>
            <a:off x="4445579" y="2855607"/>
            <a:ext cx="2421200" cy="2421200"/>
            <a:chOff x="3664038" y="1663782"/>
            <a:chExt cx="1815900" cy="1815900"/>
          </a:xfrm>
        </p:grpSpPr>
        <p:sp>
          <p:nvSpPr>
            <p:cNvPr id="11" name="Google Shape;210;p2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211;p2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212;p23"/>
          <p:cNvGrpSpPr/>
          <p:nvPr/>
        </p:nvGrpSpPr>
        <p:grpSpPr>
          <a:xfrm>
            <a:off x="4445579" y="2855607"/>
            <a:ext cx="2421200" cy="2421200"/>
            <a:chOff x="3664038" y="1663782"/>
            <a:chExt cx="1815900" cy="1815900"/>
          </a:xfrm>
        </p:grpSpPr>
        <p:sp>
          <p:nvSpPr>
            <p:cNvPr id="14" name="Google Shape;213;p2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214;p2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215;p23"/>
          <p:cNvGrpSpPr/>
          <p:nvPr/>
        </p:nvGrpSpPr>
        <p:grpSpPr>
          <a:xfrm>
            <a:off x="4949615" y="1231670"/>
            <a:ext cx="1424800" cy="1424800"/>
            <a:chOff x="2859873" y="853971"/>
            <a:chExt cx="1068600" cy="1068600"/>
          </a:xfrm>
        </p:grpSpPr>
        <p:sp>
          <p:nvSpPr>
            <p:cNvPr id="17" name="Google Shape;216;p2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217;p2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218;p23"/>
          <p:cNvGrpSpPr/>
          <p:nvPr/>
        </p:nvGrpSpPr>
        <p:grpSpPr>
          <a:xfrm>
            <a:off x="3014456" y="4486108"/>
            <a:ext cx="1424800" cy="1424800"/>
            <a:chOff x="2859873" y="853971"/>
            <a:chExt cx="1068600" cy="1068600"/>
          </a:xfrm>
        </p:grpSpPr>
        <p:sp>
          <p:nvSpPr>
            <p:cNvPr id="20" name="Google Shape;219;p2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220;p2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221;p23"/>
          <p:cNvGrpSpPr/>
          <p:nvPr/>
        </p:nvGrpSpPr>
        <p:grpSpPr>
          <a:xfrm>
            <a:off x="6866919" y="4475915"/>
            <a:ext cx="1424800" cy="1424800"/>
            <a:chOff x="5214448" y="3234278"/>
            <a:chExt cx="1068600" cy="1068600"/>
          </a:xfrm>
        </p:grpSpPr>
        <p:sp>
          <p:nvSpPr>
            <p:cNvPr id="23" name="Google Shape;222;p23"/>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223;p23"/>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224;p23"/>
          <p:cNvGrpSpPr/>
          <p:nvPr/>
        </p:nvGrpSpPr>
        <p:grpSpPr>
          <a:xfrm>
            <a:off x="3430179" y="1840207"/>
            <a:ext cx="4452000" cy="4452000"/>
            <a:chOff x="2902488" y="902232"/>
            <a:chExt cx="3339000" cy="3339000"/>
          </a:xfrm>
        </p:grpSpPr>
        <p:sp>
          <p:nvSpPr>
            <p:cNvPr id="26" name="Google Shape;225;p23"/>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226;p23"/>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227;p23"/>
          <p:cNvGrpSpPr/>
          <p:nvPr/>
        </p:nvGrpSpPr>
        <p:grpSpPr>
          <a:xfrm>
            <a:off x="4445579" y="2855607"/>
            <a:ext cx="2421416" cy="2421200"/>
            <a:chOff x="3664038" y="1663782"/>
            <a:chExt cx="1816062" cy="1815900"/>
          </a:xfrm>
        </p:grpSpPr>
        <p:sp>
          <p:nvSpPr>
            <p:cNvPr id="29" name="Google Shape;228;p23"/>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229;p23"/>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Operations  </a:t>
              </a:r>
              <a:endParaRPr sz="2700">
                <a:solidFill>
                  <a:srgbClr val="FFFFFF"/>
                </a:solidFill>
                <a:latin typeface="Roboto"/>
                <a:ea typeface="Roboto"/>
                <a:cs typeface="Roboto"/>
                <a:sym typeface="Roboto"/>
              </a:endParaRPr>
            </a:p>
            <a:p>
              <a:pPr algn="ctr">
                <a:lnSpc>
                  <a:spcPct val="115000"/>
                </a:lnSpc>
              </a:pPr>
              <a:r>
                <a:rPr lang="en" sz="2700">
                  <a:solidFill>
                    <a:srgbClr val="FFFFFF"/>
                  </a:solidFill>
                  <a:latin typeface="Roboto"/>
                  <a:ea typeface="Roboto"/>
                  <a:cs typeface="Roboto"/>
                  <a:sym typeface="Roboto"/>
                </a:rPr>
                <a:t>(any DB)</a:t>
              </a:r>
              <a:endParaRPr sz="2700">
                <a:solidFill>
                  <a:srgbClr val="FFFFFF"/>
                </a:solidFill>
                <a:latin typeface="Roboto"/>
                <a:ea typeface="Roboto"/>
                <a:cs typeface="Roboto"/>
                <a:sym typeface="Roboto"/>
              </a:endParaRPr>
            </a:p>
          </p:txBody>
        </p:sp>
      </p:grpSp>
      <p:grpSp>
        <p:nvGrpSpPr>
          <p:cNvPr id="31" name="Google Shape;230;p23"/>
          <p:cNvGrpSpPr/>
          <p:nvPr/>
        </p:nvGrpSpPr>
        <p:grpSpPr>
          <a:xfrm>
            <a:off x="4949615" y="1231670"/>
            <a:ext cx="1424800" cy="1424800"/>
            <a:chOff x="2859873" y="853971"/>
            <a:chExt cx="1068600" cy="1068600"/>
          </a:xfrm>
        </p:grpSpPr>
        <p:sp>
          <p:nvSpPr>
            <p:cNvPr id="32" name="Google Shape;231;p23"/>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232;p23"/>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233;p23"/>
          <p:cNvGrpSpPr/>
          <p:nvPr/>
        </p:nvGrpSpPr>
        <p:grpSpPr>
          <a:xfrm>
            <a:off x="3014456" y="4486108"/>
            <a:ext cx="1424800" cy="1424800"/>
            <a:chOff x="2859873" y="853971"/>
            <a:chExt cx="1068600" cy="1068600"/>
          </a:xfrm>
        </p:grpSpPr>
        <p:sp>
          <p:nvSpPr>
            <p:cNvPr id="35" name="Google Shape;234;p23"/>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235;p23"/>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a:solidFill>
                    <a:schemeClr val="lt1"/>
                  </a:solidFill>
                  <a:latin typeface="Roboto"/>
                  <a:ea typeface="Roboto"/>
                  <a:cs typeface="Roboto"/>
                  <a:sym typeface="Roboto"/>
                </a:rPr>
                <a:t>Learn</a:t>
              </a:r>
              <a:endParaRPr sz="2700">
                <a:solidFill>
                  <a:schemeClr val="lt1"/>
                </a:solidFill>
                <a:latin typeface="Roboto"/>
                <a:ea typeface="Roboto"/>
                <a:cs typeface="Roboto"/>
                <a:sym typeface="Roboto"/>
              </a:endParaRPr>
            </a:p>
            <a:p>
              <a:pPr algn="ctr">
                <a:lnSpc>
                  <a:spcPct val="115000"/>
                </a:lnSpc>
              </a:pPr>
              <a:endParaRPr sz="1100">
                <a:solidFill>
                  <a:srgbClr val="FFFFFF"/>
                </a:solidFill>
                <a:latin typeface="Roboto"/>
                <a:ea typeface="Roboto"/>
                <a:cs typeface="Roboto"/>
                <a:sym typeface="Roboto"/>
              </a:endParaRPr>
            </a:p>
          </p:txBody>
        </p:sp>
      </p:grpSp>
      <p:grpSp>
        <p:nvGrpSpPr>
          <p:cNvPr id="37" name="Google Shape;236;p23"/>
          <p:cNvGrpSpPr/>
          <p:nvPr/>
        </p:nvGrpSpPr>
        <p:grpSpPr>
          <a:xfrm>
            <a:off x="6866920" y="4475915"/>
            <a:ext cx="1473209" cy="1424800"/>
            <a:chOff x="5214448" y="3234278"/>
            <a:chExt cx="1104907" cy="1068600"/>
          </a:xfrm>
        </p:grpSpPr>
        <p:sp>
          <p:nvSpPr>
            <p:cNvPr id="38" name="Google Shape;237;p23"/>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238;p23"/>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239;p23"/>
          <p:cNvSpPr txBox="1"/>
          <p:nvPr/>
        </p:nvSpPr>
        <p:spPr>
          <a:xfrm>
            <a:off x="8495621" y="1161334"/>
            <a:ext cx="3149600" cy="35636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u="sng" dirty="0">
                <a:solidFill>
                  <a:schemeClr val="tx1">
                    <a:lumMod val="85000"/>
                    <a:lumOff val="15000"/>
                  </a:schemeClr>
                </a:solidFill>
              </a:rPr>
              <a:t>Supporting</a:t>
            </a:r>
            <a:endParaRPr sz="2700" u="sng"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Scale</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Speed</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Stability</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Evolution</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Reliability</a:t>
            </a:r>
            <a:endParaRPr sz="2700" dirty="0">
              <a:solidFill>
                <a:schemeClr val="tx1">
                  <a:lumMod val="85000"/>
                  <a:lumOff val="15000"/>
                </a:schemeClr>
              </a:solidFill>
            </a:endParaRPr>
          </a:p>
          <a:p>
            <a:pPr indent="609585">
              <a:lnSpc>
                <a:spcPct val="90000"/>
              </a:lnSpc>
              <a:spcBef>
                <a:spcPts val="667"/>
              </a:spcBef>
            </a:pPr>
            <a:r>
              <a:rPr lang="en" sz="2700" dirty="0">
                <a:solidFill>
                  <a:schemeClr val="tx1">
                    <a:lumMod val="85000"/>
                    <a:lumOff val="15000"/>
                  </a:schemeClr>
                </a:solidFill>
              </a:rPr>
              <a:t>Cost efficiency</a:t>
            </a:r>
            <a:endParaRPr sz="2700" dirty="0">
              <a:solidFill>
                <a:schemeClr val="tx1">
                  <a:lumMod val="85000"/>
                  <a:lumOff val="15000"/>
                </a:schemeClr>
              </a:solidFill>
            </a:endParaRPr>
          </a:p>
          <a:p>
            <a:pPr>
              <a:lnSpc>
                <a:spcPct val="90000"/>
              </a:lnSpc>
              <a:spcBef>
                <a:spcPts val="667"/>
              </a:spcBef>
            </a:pPr>
            <a:endParaRPr sz="2700" dirty="0">
              <a:solidFill>
                <a:srgbClr val="666666"/>
              </a:solidFill>
            </a:endParaRPr>
          </a:p>
        </p:txBody>
      </p:sp>
      <p:sp>
        <p:nvSpPr>
          <p:cNvPr id="41" name="Google Shape;240;p23"/>
          <p:cNvSpPr txBox="1"/>
          <p:nvPr/>
        </p:nvSpPr>
        <p:spPr>
          <a:xfrm>
            <a:off x="2521502" y="-105567"/>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r>
              <a:rPr lang="en" sz="3200" dirty="0">
                <a:solidFill>
                  <a:srgbClr val="757575"/>
                </a:solidFill>
                <a:latin typeface="微软雅黑" panose="020B0503020204020204" pitchFamily="34" charset="-122"/>
                <a:ea typeface="微软雅黑" panose="020B0503020204020204" pitchFamily="34" charset="-122"/>
                <a:cs typeface="Roboto"/>
                <a:sym typeface="Roboto"/>
              </a:rPr>
              <a:t>Platform to store, manage data </a:t>
            </a:r>
            <a:endParaRPr sz="3200" dirty="0">
              <a:solidFill>
                <a:srgbClr val="757575"/>
              </a:solidFill>
              <a:latin typeface="微软雅黑" panose="020B0503020204020204" pitchFamily="34" charset="-122"/>
              <a:ea typeface="微软雅黑" panose="020B0503020204020204" pitchFamily="34" charset="-122"/>
              <a:cs typeface="Roboto"/>
              <a:sym typeface="Roboto"/>
            </a:endParaRPr>
          </a:p>
        </p:txBody>
      </p:sp>
    </p:spTree>
    <p:extLst>
      <p:ext uri="{BB962C8B-B14F-4D97-AF65-F5344CB8AC3E}">
        <p14:creationId xmlns:p14="http://schemas.microsoft.com/office/powerpoint/2010/main" val="7546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
        <p:nvSpPr>
          <p:cNvPr id="104" name="Google Shape;245;p24"/>
          <p:cNvSpPr/>
          <p:nvPr/>
        </p:nvSpPr>
        <p:spPr>
          <a:xfrm>
            <a:off x="6416051" y="2121133"/>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05" name="Google Shape;246;p24"/>
          <p:cNvSpPr/>
          <p:nvPr/>
        </p:nvSpPr>
        <p:spPr>
          <a:xfrm>
            <a:off x="3506267" y="1984700"/>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06" name="Google Shape;247;p24"/>
          <p:cNvSpPr txBox="1">
            <a:spLocks noGrp="1"/>
          </p:cNvSpPr>
          <p:nvPr>
            <p:ph type="title"/>
          </p:nvPr>
        </p:nvSpPr>
        <p:spPr>
          <a:xfrm>
            <a:off x="408855" y="1530832"/>
            <a:ext cx="3149600" cy="1424800"/>
          </a:xfrm>
          <a:prstGeom prst="rect">
            <a:avLst/>
          </a:prstGeom>
        </p:spPr>
        <p:txBody>
          <a:bodyPr spcFirstLastPara="1" wrap="square" lIns="121897" tIns="121897" rIns="121897" bIns="121897" anchor="t" anchorCtr="0">
            <a:noAutofit/>
          </a:bodyPr>
          <a:lstStyle/>
          <a:p>
            <a:r>
              <a:rPr lang="en" sz="3200" b="0" dirty="0">
                <a:solidFill>
                  <a:srgbClr val="C00000"/>
                </a:solidFill>
              </a:rPr>
              <a:t>Goals of</a:t>
            </a:r>
            <a:endParaRPr sz="3200" b="0" dirty="0">
              <a:solidFill>
                <a:srgbClr val="C00000"/>
              </a:solidFill>
            </a:endParaRPr>
          </a:p>
          <a:p>
            <a:endParaRPr sz="3200" b="0" dirty="0">
              <a:solidFill>
                <a:srgbClr val="C00000"/>
              </a:solidFill>
            </a:endParaRPr>
          </a:p>
          <a:p>
            <a:r>
              <a:rPr lang="en" sz="3200" b="0" dirty="0">
                <a:solidFill>
                  <a:srgbClr val="C00000"/>
                </a:solidFill>
              </a:rPr>
              <a:t>Data systems</a:t>
            </a:r>
            <a:endParaRPr sz="3200" b="0" dirty="0">
              <a:solidFill>
                <a:srgbClr val="C00000"/>
              </a:solidFill>
            </a:endParaRPr>
          </a:p>
          <a:p>
            <a:endParaRPr sz="3200" b="0" dirty="0">
              <a:solidFill>
                <a:srgbClr val="C00000"/>
              </a:solidFill>
            </a:endParaRPr>
          </a:p>
        </p:txBody>
      </p:sp>
      <p:grpSp>
        <p:nvGrpSpPr>
          <p:cNvPr id="107" name="Google Shape;248;p24"/>
          <p:cNvGrpSpPr/>
          <p:nvPr/>
        </p:nvGrpSpPr>
        <p:grpSpPr>
          <a:xfrm>
            <a:off x="3829591" y="2316409"/>
            <a:ext cx="1041768" cy="1178444"/>
            <a:chOff x="2902488" y="902232"/>
            <a:chExt cx="3339000" cy="3339000"/>
          </a:xfrm>
        </p:grpSpPr>
        <p:sp>
          <p:nvSpPr>
            <p:cNvPr id="108" name="Google Shape;249;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09" name="Google Shape;250;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10" name="Google Shape;251;p24"/>
          <p:cNvGrpSpPr/>
          <p:nvPr/>
        </p:nvGrpSpPr>
        <p:grpSpPr>
          <a:xfrm>
            <a:off x="4067196" y="2585185"/>
            <a:ext cx="566561" cy="640892"/>
            <a:chOff x="3664038" y="1663782"/>
            <a:chExt cx="1815900" cy="1815900"/>
          </a:xfrm>
        </p:grpSpPr>
        <p:sp>
          <p:nvSpPr>
            <p:cNvPr id="111" name="Google Shape;252;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12" name="Google Shape;253;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13" name="Google Shape;254;p24"/>
          <p:cNvGrpSpPr/>
          <p:nvPr/>
        </p:nvGrpSpPr>
        <p:grpSpPr>
          <a:xfrm>
            <a:off x="4067196" y="2585185"/>
            <a:ext cx="566561" cy="640892"/>
            <a:chOff x="3664038" y="1663782"/>
            <a:chExt cx="1815900" cy="1815900"/>
          </a:xfrm>
        </p:grpSpPr>
        <p:sp>
          <p:nvSpPr>
            <p:cNvPr id="114" name="Google Shape;255;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15" name="Google Shape;256;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16" name="Google Shape;257;p24"/>
          <p:cNvGrpSpPr/>
          <p:nvPr/>
        </p:nvGrpSpPr>
        <p:grpSpPr>
          <a:xfrm>
            <a:off x="4185125" y="2155300"/>
            <a:ext cx="333403" cy="377144"/>
            <a:chOff x="2859873" y="853971"/>
            <a:chExt cx="1068600" cy="1068600"/>
          </a:xfrm>
        </p:grpSpPr>
        <p:sp>
          <p:nvSpPr>
            <p:cNvPr id="117" name="Google Shape;258;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18" name="Google Shape;259;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19" name="Google Shape;260;p24"/>
          <p:cNvGrpSpPr/>
          <p:nvPr/>
        </p:nvGrpSpPr>
        <p:grpSpPr>
          <a:xfrm>
            <a:off x="3732315" y="3016915"/>
            <a:ext cx="333403" cy="377144"/>
            <a:chOff x="2859873" y="853971"/>
            <a:chExt cx="1068600" cy="1068600"/>
          </a:xfrm>
        </p:grpSpPr>
        <p:sp>
          <p:nvSpPr>
            <p:cNvPr id="120" name="Google Shape;261;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21" name="Google Shape;262;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22" name="Google Shape;263;p24"/>
          <p:cNvGrpSpPr/>
          <p:nvPr/>
        </p:nvGrpSpPr>
        <p:grpSpPr>
          <a:xfrm>
            <a:off x="4633784" y="3014056"/>
            <a:ext cx="333403" cy="377144"/>
            <a:chOff x="5214448" y="3234278"/>
            <a:chExt cx="1068600" cy="1068600"/>
          </a:xfrm>
        </p:grpSpPr>
        <p:sp>
          <p:nvSpPr>
            <p:cNvPr id="123" name="Google Shape;264;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24" name="Google Shape;265;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25" name="Google Shape;266;p24"/>
          <p:cNvGrpSpPr/>
          <p:nvPr/>
        </p:nvGrpSpPr>
        <p:grpSpPr>
          <a:xfrm>
            <a:off x="3829591" y="2316409"/>
            <a:ext cx="1041768" cy="1178444"/>
            <a:chOff x="2902488" y="902232"/>
            <a:chExt cx="3339000" cy="3339000"/>
          </a:xfrm>
        </p:grpSpPr>
        <p:sp>
          <p:nvSpPr>
            <p:cNvPr id="126" name="Google Shape;267;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27" name="Google Shape;268;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28" name="Google Shape;269;p24"/>
          <p:cNvGrpSpPr/>
          <p:nvPr/>
        </p:nvGrpSpPr>
        <p:grpSpPr>
          <a:xfrm>
            <a:off x="4067195" y="2585185"/>
            <a:ext cx="566611" cy="640892"/>
            <a:chOff x="3664038" y="1663782"/>
            <a:chExt cx="1816062" cy="1815900"/>
          </a:xfrm>
        </p:grpSpPr>
        <p:sp>
          <p:nvSpPr>
            <p:cNvPr id="129" name="Google Shape;270;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30" name="Google Shape;271;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31" name="Google Shape;272;p24"/>
          <p:cNvSpPr/>
          <p:nvPr/>
        </p:nvSpPr>
        <p:spPr>
          <a:xfrm>
            <a:off x="4185125" y="2155341"/>
            <a:ext cx="333600" cy="3772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32" name="Google Shape;273;p24"/>
          <p:cNvSpPr/>
          <p:nvPr/>
        </p:nvSpPr>
        <p:spPr>
          <a:xfrm>
            <a:off x="3732315" y="3016955"/>
            <a:ext cx="333600" cy="3772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33" name="Google Shape;274;p24"/>
          <p:cNvSpPr/>
          <p:nvPr/>
        </p:nvSpPr>
        <p:spPr>
          <a:xfrm>
            <a:off x="4633784" y="3014209"/>
            <a:ext cx="333600" cy="3772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34" name="Google Shape;275;p24"/>
          <p:cNvSpPr txBox="1"/>
          <p:nvPr/>
        </p:nvSpPr>
        <p:spPr>
          <a:xfrm>
            <a:off x="3069533" y="4607300"/>
            <a:ext cx="3036400" cy="762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Store current data</a:t>
            </a:r>
            <a:endParaRPr sz="2700" dirty="0">
              <a:solidFill>
                <a:srgbClr val="666666"/>
              </a:solidFill>
            </a:endParaRPr>
          </a:p>
          <a:p>
            <a:pPr>
              <a:lnSpc>
                <a:spcPct val="90000"/>
              </a:lnSpc>
              <a:spcBef>
                <a:spcPts val="667"/>
              </a:spcBef>
            </a:pPr>
            <a:r>
              <a:rPr lang="en" sz="2700" dirty="0">
                <a:solidFill>
                  <a:srgbClr val="666666"/>
                </a:solidFill>
              </a:rPr>
              <a:t>(e.g., lot of reads)</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5" name="Google Shape;276;p24"/>
          <p:cNvSpPr txBox="1"/>
          <p:nvPr/>
        </p:nvSpPr>
        <p:spPr>
          <a:xfrm>
            <a:off x="2780033" y="-195733"/>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endParaRPr sz="3200">
              <a:solidFill>
                <a:srgbClr val="757575"/>
              </a:solidFill>
              <a:latin typeface="Roboto"/>
              <a:ea typeface="Roboto"/>
              <a:cs typeface="Roboto"/>
              <a:sym typeface="Roboto"/>
            </a:endParaRPr>
          </a:p>
        </p:txBody>
      </p:sp>
      <p:sp>
        <p:nvSpPr>
          <p:cNvPr id="136" name="Google Shape;277;p24"/>
          <p:cNvSpPr txBox="1"/>
          <p:nvPr/>
        </p:nvSpPr>
        <p:spPr>
          <a:xfrm>
            <a:off x="6219133" y="4607300"/>
            <a:ext cx="3036400" cy="762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Optimize historical data (e.g., logs)</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7" name="Google Shape;278;p24"/>
          <p:cNvSpPr txBox="1"/>
          <p:nvPr/>
        </p:nvSpPr>
        <p:spPr>
          <a:xfrm>
            <a:off x="9217167" y="4607300"/>
            <a:ext cx="3681200" cy="1560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Run batch </a:t>
            </a:r>
            <a:endParaRPr sz="2700" dirty="0">
              <a:solidFill>
                <a:srgbClr val="666666"/>
              </a:solidFill>
            </a:endParaRPr>
          </a:p>
          <a:p>
            <a:pPr>
              <a:lnSpc>
                <a:spcPct val="90000"/>
              </a:lnSpc>
              <a:spcBef>
                <a:spcPts val="667"/>
              </a:spcBef>
            </a:pPr>
            <a:r>
              <a:rPr lang="en" sz="2700" dirty="0">
                <a:solidFill>
                  <a:srgbClr val="666666"/>
                </a:solidFill>
              </a:rPr>
              <a:t>Workloads </a:t>
            </a:r>
            <a:endParaRPr sz="2700" dirty="0">
              <a:solidFill>
                <a:srgbClr val="666666"/>
              </a:solidFill>
            </a:endParaRPr>
          </a:p>
          <a:p>
            <a:pPr>
              <a:lnSpc>
                <a:spcPct val="90000"/>
              </a:lnSpc>
              <a:spcBef>
                <a:spcPts val="667"/>
              </a:spcBef>
            </a:pPr>
            <a:r>
              <a:rPr lang="en" sz="2700" dirty="0">
                <a:solidFill>
                  <a:srgbClr val="666666"/>
                </a:solidFill>
              </a:rPr>
              <a:t>(e.g. training) </a:t>
            </a:r>
            <a:endParaRPr sz="2700" dirty="0">
              <a:solidFill>
                <a:srgbClr val="666666"/>
              </a:solidFill>
            </a:endParaRPr>
          </a:p>
          <a:p>
            <a:pPr>
              <a:lnSpc>
                <a:spcPct val="90000"/>
              </a:lnSpc>
              <a:spcBef>
                <a:spcPts val="667"/>
              </a:spcBef>
            </a:pPr>
            <a:endParaRPr sz="2700" dirty="0">
              <a:solidFill>
                <a:srgbClr val="666666"/>
              </a:solidFill>
            </a:endParaRPr>
          </a:p>
        </p:txBody>
      </p:sp>
      <p:sp>
        <p:nvSpPr>
          <p:cNvPr id="138" name="Google Shape;279;p24"/>
          <p:cNvSpPr txBox="1"/>
          <p:nvPr/>
        </p:nvSpPr>
        <p:spPr>
          <a:xfrm>
            <a:off x="4068579" y="2640931"/>
            <a:ext cx="566400" cy="5696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sp>
        <p:nvSpPr>
          <p:cNvPr id="139" name="Google Shape;280;p24"/>
          <p:cNvSpPr txBox="1"/>
          <p:nvPr/>
        </p:nvSpPr>
        <p:spPr>
          <a:xfrm>
            <a:off x="854777" y="-96129"/>
            <a:ext cx="9313200" cy="1424800"/>
          </a:xfrm>
          <a:prstGeom prst="rect">
            <a:avLst/>
          </a:prstGeom>
          <a:noFill/>
          <a:ln>
            <a:noFill/>
          </a:ln>
        </p:spPr>
        <p:txBody>
          <a:bodyPr spcFirstLastPara="1" wrap="square" lIns="121897" tIns="121897" rIns="121897" bIns="121897" anchor="ctr" anchorCtr="0">
            <a:noAutofit/>
          </a:bodyPr>
          <a:lstStyle/>
          <a:p>
            <a:pPr>
              <a:lnSpc>
                <a:spcPct val="105000"/>
              </a:lnSpc>
            </a:pPr>
            <a:r>
              <a:rPr lang="e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Tune for custom system (a la Lego blocks</a:t>
            </a:r>
            <a:r>
              <a:rPr lang="en" sz="3200" dirty="0" smtClean="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a:t>
            </a:r>
          </a:p>
          <a:p>
            <a:pPr>
              <a:lnSpc>
                <a:spcPct val="105000"/>
              </a:lnSpc>
            </a:pP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Connect one/many DBs for custom </a:t>
            </a:r>
            <a:r>
              <a:rPr lang="en-US" altLang="zh-CN" sz="3200" dirty="0" smtClean="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rPr>
              <a:t>system</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cs typeface="Roboto"/>
              <a:sym typeface="Roboto"/>
            </a:endParaRPr>
          </a:p>
        </p:txBody>
      </p:sp>
      <p:grpSp>
        <p:nvGrpSpPr>
          <p:cNvPr id="140" name="Google Shape;281;p24"/>
          <p:cNvGrpSpPr/>
          <p:nvPr/>
        </p:nvGrpSpPr>
        <p:grpSpPr>
          <a:xfrm>
            <a:off x="6722389" y="2328735"/>
            <a:ext cx="878825" cy="1114781"/>
            <a:chOff x="2902488" y="902232"/>
            <a:chExt cx="3339000" cy="3339000"/>
          </a:xfrm>
        </p:grpSpPr>
        <p:sp>
          <p:nvSpPr>
            <p:cNvPr id="141" name="Google Shape;282;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42" name="Google Shape;283;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43" name="Google Shape;284;p24"/>
          <p:cNvGrpSpPr/>
          <p:nvPr/>
        </p:nvGrpSpPr>
        <p:grpSpPr>
          <a:xfrm>
            <a:off x="6922829" y="2582991"/>
            <a:ext cx="477945" cy="606268"/>
            <a:chOff x="3664038" y="1663782"/>
            <a:chExt cx="1815900" cy="1815900"/>
          </a:xfrm>
        </p:grpSpPr>
        <p:sp>
          <p:nvSpPr>
            <p:cNvPr id="144" name="Google Shape;285;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45" name="Google Shape;286;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46" name="Google Shape;287;p24"/>
          <p:cNvGrpSpPr/>
          <p:nvPr/>
        </p:nvGrpSpPr>
        <p:grpSpPr>
          <a:xfrm>
            <a:off x="6922829" y="2582991"/>
            <a:ext cx="477945" cy="606268"/>
            <a:chOff x="3664038" y="1663782"/>
            <a:chExt cx="1815900" cy="1815900"/>
          </a:xfrm>
        </p:grpSpPr>
        <p:sp>
          <p:nvSpPr>
            <p:cNvPr id="147" name="Google Shape;288;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48" name="Google Shape;289;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49" name="Google Shape;290;p24"/>
          <p:cNvGrpSpPr/>
          <p:nvPr/>
        </p:nvGrpSpPr>
        <p:grpSpPr>
          <a:xfrm>
            <a:off x="7022301" y="2176324"/>
            <a:ext cx="281256" cy="356769"/>
            <a:chOff x="2859873" y="853971"/>
            <a:chExt cx="1068600" cy="1068600"/>
          </a:xfrm>
        </p:grpSpPr>
        <p:sp>
          <p:nvSpPr>
            <p:cNvPr id="150" name="Google Shape;291;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1" name="Google Shape;292;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2" name="Google Shape;293;p24"/>
          <p:cNvGrpSpPr/>
          <p:nvPr/>
        </p:nvGrpSpPr>
        <p:grpSpPr>
          <a:xfrm>
            <a:off x="6640329" y="2991438"/>
            <a:ext cx="281256" cy="356769"/>
            <a:chOff x="2859873" y="853971"/>
            <a:chExt cx="1068600" cy="1068600"/>
          </a:xfrm>
        </p:grpSpPr>
        <p:sp>
          <p:nvSpPr>
            <p:cNvPr id="153" name="Google Shape;294;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4" name="Google Shape;295;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5" name="Google Shape;296;p24"/>
          <p:cNvGrpSpPr/>
          <p:nvPr/>
        </p:nvGrpSpPr>
        <p:grpSpPr>
          <a:xfrm>
            <a:off x="7400796" y="2988688"/>
            <a:ext cx="281256" cy="356769"/>
            <a:chOff x="5214448" y="3234278"/>
            <a:chExt cx="1068600" cy="1068600"/>
          </a:xfrm>
        </p:grpSpPr>
        <p:sp>
          <p:nvSpPr>
            <p:cNvPr id="156" name="Google Shape;297;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57" name="Google Shape;298;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58" name="Google Shape;299;p24"/>
          <p:cNvGrpSpPr/>
          <p:nvPr/>
        </p:nvGrpSpPr>
        <p:grpSpPr>
          <a:xfrm>
            <a:off x="6722389" y="2328735"/>
            <a:ext cx="878825" cy="1114781"/>
            <a:chOff x="2902488" y="902232"/>
            <a:chExt cx="3339000" cy="3339000"/>
          </a:xfrm>
        </p:grpSpPr>
        <p:sp>
          <p:nvSpPr>
            <p:cNvPr id="159" name="Google Shape;300;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60" name="Google Shape;301;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61" name="Google Shape;302;p24"/>
          <p:cNvGrpSpPr/>
          <p:nvPr/>
        </p:nvGrpSpPr>
        <p:grpSpPr>
          <a:xfrm>
            <a:off x="6922829" y="2582991"/>
            <a:ext cx="477988" cy="606268"/>
            <a:chOff x="3664038" y="1663782"/>
            <a:chExt cx="1816062" cy="1815900"/>
          </a:xfrm>
        </p:grpSpPr>
        <p:sp>
          <p:nvSpPr>
            <p:cNvPr id="162" name="Google Shape;303;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63" name="Google Shape;304;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64" name="Google Shape;305;p24"/>
          <p:cNvSpPr/>
          <p:nvPr/>
        </p:nvSpPr>
        <p:spPr>
          <a:xfrm>
            <a:off x="7022273" y="2176377"/>
            <a:ext cx="281200" cy="3568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65" name="Google Shape;306;p24"/>
          <p:cNvSpPr/>
          <p:nvPr/>
        </p:nvSpPr>
        <p:spPr>
          <a:xfrm>
            <a:off x="6640301" y="2991492"/>
            <a:ext cx="281200" cy="3568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66" name="Google Shape;307;p24"/>
          <p:cNvSpPr/>
          <p:nvPr/>
        </p:nvSpPr>
        <p:spPr>
          <a:xfrm>
            <a:off x="7400744" y="2988895"/>
            <a:ext cx="281200" cy="3568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67" name="Google Shape;308;p24"/>
          <p:cNvSpPr txBox="1"/>
          <p:nvPr/>
        </p:nvSpPr>
        <p:spPr>
          <a:xfrm>
            <a:off x="6923961" y="2635761"/>
            <a:ext cx="478000" cy="5388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grpSp>
        <p:nvGrpSpPr>
          <p:cNvPr id="168" name="Google Shape;309;p24"/>
          <p:cNvGrpSpPr/>
          <p:nvPr/>
        </p:nvGrpSpPr>
        <p:grpSpPr>
          <a:xfrm>
            <a:off x="9733856" y="2243232"/>
            <a:ext cx="878825" cy="1147725"/>
            <a:chOff x="2902488" y="902232"/>
            <a:chExt cx="3339000" cy="3339000"/>
          </a:xfrm>
        </p:grpSpPr>
        <p:sp>
          <p:nvSpPr>
            <p:cNvPr id="169" name="Google Shape;310;p24"/>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70" name="Google Shape;311;p24"/>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71" name="Google Shape;312;p24"/>
          <p:cNvGrpSpPr/>
          <p:nvPr/>
        </p:nvGrpSpPr>
        <p:grpSpPr>
          <a:xfrm>
            <a:off x="9934296" y="2505002"/>
            <a:ext cx="477945" cy="624185"/>
            <a:chOff x="3664038" y="1663782"/>
            <a:chExt cx="1815900" cy="1815900"/>
          </a:xfrm>
        </p:grpSpPr>
        <p:sp>
          <p:nvSpPr>
            <p:cNvPr id="172" name="Google Shape;313;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73" name="Google Shape;314;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74" name="Google Shape;315;p24"/>
          <p:cNvGrpSpPr/>
          <p:nvPr/>
        </p:nvGrpSpPr>
        <p:grpSpPr>
          <a:xfrm>
            <a:off x="9934296" y="2505002"/>
            <a:ext cx="477945" cy="624185"/>
            <a:chOff x="3664038" y="1663782"/>
            <a:chExt cx="1815900" cy="1815900"/>
          </a:xfrm>
        </p:grpSpPr>
        <p:sp>
          <p:nvSpPr>
            <p:cNvPr id="175" name="Google Shape;316;p2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76" name="Google Shape;317;p2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endParaRPr b="1">
                <a:solidFill>
                  <a:srgbClr val="FFFFFF"/>
                </a:solidFill>
                <a:latin typeface="Roboto"/>
                <a:ea typeface="Roboto"/>
                <a:cs typeface="Roboto"/>
                <a:sym typeface="Roboto"/>
              </a:endParaRPr>
            </a:p>
          </p:txBody>
        </p:sp>
      </p:grpSp>
      <p:grpSp>
        <p:nvGrpSpPr>
          <p:cNvPr id="177" name="Google Shape;318;p24"/>
          <p:cNvGrpSpPr/>
          <p:nvPr/>
        </p:nvGrpSpPr>
        <p:grpSpPr>
          <a:xfrm>
            <a:off x="10033768" y="2086316"/>
            <a:ext cx="281256" cy="367313"/>
            <a:chOff x="2859873" y="853971"/>
            <a:chExt cx="1068600" cy="1068600"/>
          </a:xfrm>
        </p:grpSpPr>
        <p:sp>
          <p:nvSpPr>
            <p:cNvPr id="178" name="Google Shape;319;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79" name="Google Shape;320;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0" name="Google Shape;321;p24"/>
          <p:cNvGrpSpPr/>
          <p:nvPr/>
        </p:nvGrpSpPr>
        <p:grpSpPr>
          <a:xfrm>
            <a:off x="9651796" y="2925526"/>
            <a:ext cx="281256" cy="367313"/>
            <a:chOff x="2859873" y="853971"/>
            <a:chExt cx="1068600" cy="1068600"/>
          </a:xfrm>
        </p:grpSpPr>
        <p:sp>
          <p:nvSpPr>
            <p:cNvPr id="181" name="Google Shape;322;p2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2" name="Google Shape;323;p2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3" name="Google Shape;324;p24"/>
          <p:cNvGrpSpPr/>
          <p:nvPr/>
        </p:nvGrpSpPr>
        <p:grpSpPr>
          <a:xfrm>
            <a:off x="10412263" y="2922686"/>
            <a:ext cx="281256" cy="367313"/>
            <a:chOff x="5214448" y="3234278"/>
            <a:chExt cx="1068600" cy="1068600"/>
          </a:xfrm>
        </p:grpSpPr>
        <p:sp>
          <p:nvSpPr>
            <p:cNvPr id="184" name="Google Shape;325;p24"/>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5" name="Google Shape;326;p24"/>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86" name="Google Shape;327;p24"/>
          <p:cNvGrpSpPr/>
          <p:nvPr/>
        </p:nvGrpSpPr>
        <p:grpSpPr>
          <a:xfrm>
            <a:off x="9733856" y="2243232"/>
            <a:ext cx="878825" cy="1147725"/>
            <a:chOff x="2902488" y="902232"/>
            <a:chExt cx="3339000" cy="3339000"/>
          </a:xfrm>
        </p:grpSpPr>
        <p:sp>
          <p:nvSpPr>
            <p:cNvPr id="187" name="Google Shape;328;p24"/>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329;p24"/>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189" name="Google Shape;330;p24"/>
          <p:cNvGrpSpPr/>
          <p:nvPr/>
        </p:nvGrpSpPr>
        <p:grpSpPr>
          <a:xfrm>
            <a:off x="9934295" y="2505002"/>
            <a:ext cx="477988" cy="624185"/>
            <a:chOff x="3664038" y="1663782"/>
            <a:chExt cx="1816062" cy="1815900"/>
          </a:xfrm>
        </p:grpSpPr>
        <p:sp>
          <p:nvSpPr>
            <p:cNvPr id="190" name="Google Shape;331;p24"/>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91" name="Google Shape;332;p24"/>
            <p:cNvSpPr txBox="1"/>
            <p:nvPr/>
          </p:nvSpPr>
          <p:spPr>
            <a:xfrm>
              <a:off x="3733800" y="2158475"/>
              <a:ext cx="1746300" cy="826500"/>
            </a:xfrm>
            <a:prstGeom prst="rect">
              <a:avLst/>
            </a:prstGeom>
            <a:noFill/>
            <a:ln>
              <a:noFill/>
            </a:ln>
          </p:spPr>
          <p:txBody>
            <a:bodyPr spcFirstLastPara="1" wrap="square" lIns="91425" tIns="91425" rIns="91425" bIns="91425" anchor="ctr" anchorCtr="0">
              <a:noAutofit/>
            </a:bodyPr>
            <a:lstStyle/>
            <a:p>
              <a:pPr>
                <a:lnSpc>
                  <a:spcPct val="115000"/>
                </a:lnSpc>
              </a:pPr>
              <a:r>
                <a:rPr lang="en" sz="2700">
                  <a:solidFill>
                    <a:srgbClr val="FFFFFF"/>
                  </a:solidFill>
                  <a:latin typeface="Roboto"/>
                  <a:ea typeface="Roboto"/>
                  <a:cs typeface="Roboto"/>
                  <a:sym typeface="Roboto"/>
                </a:rPr>
                <a:t>   </a:t>
              </a:r>
              <a:endParaRPr sz="2700">
                <a:solidFill>
                  <a:srgbClr val="FFFFFF"/>
                </a:solidFill>
                <a:latin typeface="Roboto"/>
                <a:ea typeface="Roboto"/>
                <a:cs typeface="Roboto"/>
                <a:sym typeface="Roboto"/>
              </a:endParaRPr>
            </a:p>
          </p:txBody>
        </p:sp>
      </p:grpSp>
      <p:sp>
        <p:nvSpPr>
          <p:cNvPr id="192" name="Google Shape;333;p24"/>
          <p:cNvSpPr/>
          <p:nvPr/>
        </p:nvSpPr>
        <p:spPr>
          <a:xfrm>
            <a:off x="10033740" y="2086373"/>
            <a:ext cx="281200" cy="367600"/>
          </a:xfrm>
          <a:prstGeom prst="ellipse">
            <a:avLst/>
          </a:prstGeom>
          <a:solidFill>
            <a:srgbClr val="4A86E8"/>
          </a:solidFill>
          <a:ln>
            <a:noFill/>
          </a:ln>
        </p:spPr>
        <p:txBody>
          <a:bodyPr spcFirstLastPara="1" wrap="square" lIns="121897" tIns="121897" rIns="121897" bIns="121897" anchor="ctr" anchorCtr="0">
            <a:noAutofit/>
          </a:bodyPr>
          <a:lstStyle/>
          <a:p>
            <a:endParaRPr/>
          </a:p>
        </p:txBody>
      </p:sp>
      <p:sp>
        <p:nvSpPr>
          <p:cNvPr id="193" name="Google Shape;334;p24"/>
          <p:cNvSpPr/>
          <p:nvPr/>
        </p:nvSpPr>
        <p:spPr>
          <a:xfrm>
            <a:off x="9651768" y="2925584"/>
            <a:ext cx="281200" cy="367600"/>
          </a:xfrm>
          <a:prstGeom prst="ellipse">
            <a:avLst/>
          </a:prstGeom>
          <a:solidFill>
            <a:srgbClr val="93C47D"/>
          </a:solidFill>
          <a:ln>
            <a:noFill/>
          </a:ln>
        </p:spPr>
        <p:txBody>
          <a:bodyPr spcFirstLastPara="1" wrap="square" lIns="121897" tIns="121897" rIns="121897" bIns="121897" anchor="ctr" anchorCtr="0">
            <a:noAutofit/>
          </a:bodyPr>
          <a:lstStyle/>
          <a:p>
            <a:endParaRPr/>
          </a:p>
        </p:txBody>
      </p:sp>
      <p:sp>
        <p:nvSpPr>
          <p:cNvPr id="194" name="Google Shape;335;p24"/>
          <p:cNvSpPr/>
          <p:nvPr/>
        </p:nvSpPr>
        <p:spPr>
          <a:xfrm>
            <a:off x="10412211" y="2922911"/>
            <a:ext cx="281200" cy="367600"/>
          </a:xfrm>
          <a:prstGeom prst="ellipse">
            <a:avLst/>
          </a:prstGeom>
          <a:solidFill>
            <a:srgbClr val="E06666"/>
          </a:solidFill>
          <a:ln>
            <a:noFill/>
          </a:ln>
        </p:spPr>
        <p:txBody>
          <a:bodyPr spcFirstLastPara="1" wrap="square" lIns="121897" tIns="121897" rIns="121897" bIns="121897" anchor="ctr" anchorCtr="0">
            <a:noAutofit/>
          </a:bodyPr>
          <a:lstStyle/>
          <a:p>
            <a:endParaRPr/>
          </a:p>
        </p:txBody>
      </p:sp>
      <p:sp>
        <p:nvSpPr>
          <p:cNvPr id="195" name="Google Shape;336;p24"/>
          <p:cNvSpPr txBox="1"/>
          <p:nvPr/>
        </p:nvSpPr>
        <p:spPr>
          <a:xfrm>
            <a:off x="9935428" y="2559337"/>
            <a:ext cx="478000" cy="554800"/>
          </a:xfrm>
          <a:prstGeom prst="rect">
            <a:avLst/>
          </a:prstGeom>
          <a:noFill/>
          <a:ln>
            <a:noFill/>
          </a:ln>
        </p:spPr>
        <p:txBody>
          <a:bodyPr spcFirstLastPara="1" wrap="square" lIns="121897" tIns="121897" rIns="121897" bIns="121897" anchor="ctr" anchorCtr="0">
            <a:noAutofit/>
          </a:bodyPr>
          <a:lstStyle/>
          <a:p>
            <a:pPr algn="ctr">
              <a:lnSpc>
                <a:spcPct val="115000"/>
              </a:lnSpc>
            </a:pPr>
            <a:r>
              <a:rPr lang="en" sz="1100">
                <a:solidFill>
                  <a:schemeClr val="lt1"/>
                </a:solidFill>
                <a:latin typeface="Roboto"/>
                <a:ea typeface="Roboto"/>
                <a:cs typeface="Roboto"/>
                <a:sym typeface="Roboto"/>
              </a:rPr>
              <a:t>DB</a:t>
            </a:r>
            <a:endParaRPr/>
          </a:p>
        </p:txBody>
      </p:sp>
      <p:sp>
        <p:nvSpPr>
          <p:cNvPr id="196" name="Google Shape;337;p24"/>
          <p:cNvSpPr/>
          <p:nvPr/>
        </p:nvSpPr>
        <p:spPr>
          <a:xfrm>
            <a:off x="6315267" y="1984700"/>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97" name="Google Shape;338;p24"/>
          <p:cNvSpPr/>
          <p:nvPr/>
        </p:nvSpPr>
        <p:spPr>
          <a:xfrm>
            <a:off x="9337633" y="1984700"/>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cxnSp>
        <p:nvCxnSpPr>
          <p:cNvPr id="198" name="Google Shape;339;p24"/>
          <p:cNvCxnSpPr>
            <a:endCxn id="196" idx="1"/>
          </p:cNvCxnSpPr>
          <p:nvPr/>
        </p:nvCxnSpPr>
        <p:spPr>
          <a:xfrm>
            <a:off x="5180067" y="2801900"/>
            <a:ext cx="1135200" cy="0"/>
          </a:xfrm>
          <a:prstGeom prst="straightConnector1">
            <a:avLst/>
          </a:prstGeom>
          <a:noFill/>
          <a:ln w="9525" cap="flat" cmpd="sng">
            <a:solidFill>
              <a:schemeClr val="dk2"/>
            </a:solidFill>
            <a:prstDash val="solid"/>
            <a:round/>
            <a:headEnd type="triangle" w="med" len="med"/>
            <a:tailEnd type="triangle" w="med" len="med"/>
          </a:ln>
        </p:spPr>
      </p:cxnSp>
      <p:cxnSp>
        <p:nvCxnSpPr>
          <p:cNvPr id="199" name="Google Shape;340;p24"/>
          <p:cNvCxnSpPr>
            <a:stCxn id="196" idx="3"/>
            <a:endCxn id="197" idx="1"/>
          </p:cNvCxnSpPr>
          <p:nvPr/>
        </p:nvCxnSpPr>
        <p:spPr>
          <a:xfrm>
            <a:off x="7988867" y="2801900"/>
            <a:ext cx="1348800" cy="0"/>
          </a:xfrm>
          <a:prstGeom prst="straightConnector1">
            <a:avLst/>
          </a:prstGeom>
          <a:noFill/>
          <a:ln w="9525" cap="flat" cmpd="sng">
            <a:solidFill>
              <a:schemeClr val="dk2"/>
            </a:solidFill>
            <a:prstDash val="solid"/>
            <a:round/>
            <a:headEnd type="triangle" w="med" len="med"/>
            <a:tailEnd type="triangle" w="med" len="med"/>
          </a:ln>
        </p:spPr>
      </p:cxnSp>
      <p:sp>
        <p:nvSpPr>
          <p:cNvPr id="200" name="Google Shape;341;p24"/>
          <p:cNvSpPr/>
          <p:nvPr/>
        </p:nvSpPr>
        <p:spPr>
          <a:xfrm>
            <a:off x="9426284" y="2100984"/>
            <a:ext cx="1673600" cy="163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201" name="Google Shape;342;p24"/>
          <p:cNvSpPr txBox="1"/>
          <p:nvPr/>
        </p:nvSpPr>
        <p:spPr>
          <a:xfrm>
            <a:off x="1449333" y="2308308"/>
            <a:ext cx="9313200" cy="850965"/>
          </a:xfrm>
          <a:prstGeom prst="rect">
            <a:avLst/>
          </a:prstGeom>
          <a:noFill/>
          <a:ln>
            <a:noFill/>
          </a:ln>
        </p:spPr>
        <p:txBody>
          <a:bodyPr spcFirstLastPara="1" wrap="square" lIns="121897" tIns="121897" rIns="121897" bIns="121897" anchor="ctr" anchorCtr="0">
            <a:noAutofit/>
          </a:bodyPr>
          <a:lstStyle/>
          <a:p>
            <a:pPr>
              <a:lnSpc>
                <a:spcPct val="105000"/>
              </a:lnSpc>
            </a:pPr>
            <a:endParaRPr sz="3200" dirty="0">
              <a:solidFill>
                <a:schemeClr val="tx1">
                  <a:lumMod val="85000"/>
                  <a:lumOff val="15000"/>
                </a:schemeClr>
              </a:solidFill>
              <a:latin typeface="Roboto"/>
              <a:ea typeface="Roboto"/>
              <a:cs typeface="Roboto"/>
              <a:sym typeface="Roboto"/>
            </a:endParaRPr>
          </a:p>
        </p:txBody>
      </p:sp>
      <p:pic>
        <p:nvPicPr>
          <p:cNvPr id="202" name="Google Shape;343;p24"/>
          <p:cNvPicPr preferRelativeResize="0"/>
          <p:nvPr/>
        </p:nvPicPr>
        <p:blipFill>
          <a:blip r:embed="rId3">
            <a:alphaModFix/>
          </a:blip>
          <a:stretch>
            <a:fillRect/>
          </a:stretch>
        </p:blipFill>
        <p:spPr>
          <a:xfrm>
            <a:off x="243068" y="4568367"/>
            <a:ext cx="2536965" cy="1599333"/>
          </a:xfrm>
          <a:prstGeom prst="rect">
            <a:avLst/>
          </a:prstGeom>
          <a:noFill/>
          <a:ln>
            <a:noFill/>
          </a:ln>
        </p:spPr>
      </p:pic>
    </p:spTree>
    <p:extLst>
      <p:ext uri="{BB962C8B-B14F-4D97-AF65-F5344CB8AC3E}">
        <p14:creationId xmlns:p14="http://schemas.microsoft.com/office/powerpoint/2010/main" val="3636967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465" y="613458"/>
            <a:ext cx="8992493" cy="5660020"/>
          </a:xfrm>
          <a:prstGeom prst="rect">
            <a:avLst/>
          </a:prstGeom>
        </p:spPr>
      </p:pic>
    </p:spTree>
    <p:extLst>
      <p:ext uri="{BB962C8B-B14F-4D97-AF65-F5344CB8AC3E}">
        <p14:creationId xmlns:p14="http://schemas.microsoft.com/office/powerpoint/2010/main" val="3540286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pic>
        <p:nvPicPr>
          <p:cNvPr id="6" name="Google Shape;142;p19" descr="Image result for [[[&quot;xjs.sav.en_US.N97TVkhahW8.O&quot;,5]],[[&quot;id&quot;,&quot;type&quot;,&quot;created_timestamp&quot;,&quot;last_modified_timestamp&quot;,&quot;signed_redirect_url&quot;,&quot;dominant_color_rgb&quot;,&quot;tag_info&quot;,&quot;url&quot;,&quot;title&quot;,&quot;comment&quot;,&quot;snippet&quot;,&quot;image&quot;,&quot;thumbnail&quot;,&quot;num_ratings&quot;,&quot;avg_rating&quot;,&quot;page&quot;,&quot;job&quot;]],[[&quot;dt_fav_images&quot;]],10000]"/>
          <p:cNvPicPr preferRelativeResize="0"/>
          <p:nvPr/>
        </p:nvPicPr>
        <p:blipFill>
          <a:blip r:embed="rId3">
            <a:alphaModFix/>
          </a:blip>
          <a:stretch>
            <a:fillRect/>
          </a:stretch>
        </p:blipFill>
        <p:spPr>
          <a:xfrm>
            <a:off x="-170632" y="-207433"/>
            <a:ext cx="12362632" cy="7065433"/>
          </a:xfrm>
          <a:prstGeom prst="rect">
            <a:avLst/>
          </a:prstGeom>
          <a:noFill/>
          <a:ln>
            <a:noFill/>
          </a:ln>
        </p:spPr>
      </p:pic>
      <p:sp>
        <p:nvSpPr>
          <p:cNvPr id="7" name="Google Shape;143;p19"/>
          <p:cNvSpPr txBox="1">
            <a:spLocks/>
          </p:cNvSpPr>
          <p:nvPr/>
        </p:nvSpPr>
        <p:spPr>
          <a:xfrm>
            <a:off x="89167" y="5230767"/>
            <a:ext cx="4010000" cy="1354400"/>
          </a:xfrm>
          <a:prstGeom prst="rect">
            <a:avLst/>
          </a:prstGeom>
        </p:spPr>
        <p:txBody>
          <a:bodyPr spcFirstLastPara="1" vert="horz" wrap="square" lIns="121897" tIns="121897" rIns="121897" bIns="121897" rtlCol="0" anchor="t" anchorCtr="0">
            <a:noAutofit/>
          </a:bodyPr>
          <a:lst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a:lstStyle>
          <a:p>
            <a:pPr>
              <a:spcBef>
                <a:spcPts val="0"/>
              </a:spcBef>
            </a:pPr>
            <a:r>
              <a:rPr lang="en-US" dirty="0" smtClean="0">
                <a:solidFill>
                  <a:schemeClr val="bg1"/>
                </a:solidFill>
              </a:rPr>
              <a:t>Example </a:t>
            </a:r>
          </a:p>
          <a:p>
            <a:pPr>
              <a:spcBef>
                <a:spcPts val="0"/>
              </a:spcBef>
            </a:pPr>
            <a:endParaRPr lang="en-US" dirty="0" smtClean="0">
              <a:solidFill>
                <a:schemeClr val="bg1"/>
              </a:solidFill>
            </a:endParaRPr>
          </a:p>
          <a:p>
            <a:pPr>
              <a:spcBef>
                <a:spcPts val="0"/>
              </a:spcBef>
            </a:pPr>
            <a:r>
              <a:rPr lang="en-US" dirty="0" smtClean="0">
                <a:solidFill>
                  <a:schemeClr val="bg1"/>
                </a:solidFill>
              </a:rPr>
              <a:t>Self Driving Cars</a:t>
            </a:r>
            <a:endParaRPr lang="en-US" dirty="0">
              <a:solidFill>
                <a:schemeClr val="bg1"/>
              </a:solidFill>
            </a:endParaRPr>
          </a:p>
        </p:txBody>
      </p:sp>
    </p:spTree>
    <p:extLst>
      <p:ext uri="{BB962C8B-B14F-4D97-AF65-F5344CB8AC3E}">
        <p14:creationId xmlns:p14="http://schemas.microsoft.com/office/powerpoint/2010/main" val="1716319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914"/>
            <a:ext cx="10515600" cy="920336"/>
          </a:xfrm>
        </p:spPr>
        <p:txBody>
          <a:bodyPr/>
          <a:lstStyle/>
          <a:p>
            <a:r>
              <a:rPr lang="zh-CN" altLang="en-US" dirty="0" smtClean="0"/>
              <a:t>课程</a:t>
            </a:r>
            <a:r>
              <a:rPr lang="zh-CN" altLang="en-US" dirty="0"/>
              <a:t>目标</a:t>
            </a:r>
          </a:p>
        </p:txBody>
      </p:sp>
      <p:sp>
        <p:nvSpPr>
          <p:cNvPr id="3" name="内容占位符 2"/>
          <p:cNvSpPr>
            <a:spLocks noGrp="1"/>
          </p:cNvSpPr>
          <p:nvPr>
            <p:ph idx="1"/>
          </p:nvPr>
        </p:nvSpPr>
        <p:spPr>
          <a:xfrm>
            <a:off x="838200" y="946249"/>
            <a:ext cx="10515600" cy="5307067"/>
          </a:xfrm>
        </p:spPr>
        <p:txBody>
          <a:bodyPr>
            <a:normAutofit fontScale="85000" lnSpcReduction="20000"/>
          </a:bodyPr>
          <a:lstStyle/>
          <a:p>
            <a:pPr marL="457200" indent="-457200">
              <a:lnSpc>
                <a:spcPct val="140000"/>
              </a:lnSpc>
              <a:buAutoNum type="arabicPeriod"/>
            </a:pPr>
            <a:r>
              <a:rPr lang="zh-CN" altLang="en-US" dirty="0"/>
              <a:t>了解</a:t>
            </a:r>
            <a:r>
              <a:rPr lang="zh-CN" altLang="zh-CN" dirty="0"/>
              <a:t>大数据管理的主流方法与技术、发展方向</a:t>
            </a:r>
            <a:r>
              <a:rPr lang="zh-CN" altLang="en-US" dirty="0"/>
              <a:t>，对大数据管理</a:t>
            </a:r>
            <a:r>
              <a:rPr lang="zh-CN" altLang="zh-CN" dirty="0"/>
              <a:t>形成较为客观全面的认识，具备调研和分析问题的能力。</a:t>
            </a:r>
            <a:endParaRPr lang="en-US" altLang="zh-CN" dirty="0"/>
          </a:p>
          <a:p>
            <a:pPr marL="457200" indent="-457200">
              <a:lnSpc>
                <a:spcPct val="140000"/>
              </a:lnSpc>
              <a:buAutoNum type="arabicPeriod"/>
            </a:pPr>
            <a:endParaRPr lang="en-US" altLang="zh-CN" dirty="0"/>
          </a:p>
          <a:p>
            <a:pPr marL="457200" indent="-457200">
              <a:lnSpc>
                <a:spcPct val="140000"/>
              </a:lnSpc>
              <a:buAutoNum type="arabicPeriod"/>
            </a:pPr>
            <a:r>
              <a:rPr lang="zh-CN" altLang="en-US" dirty="0"/>
              <a:t>掌握</a:t>
            </a:r>
            <a:r>
              <a:rPr lang="zh-CN" altLang="zh-CN" dirty="0"/>
              <a:t>关系模型、半结构化文档数据模型、键值对模型和图数据模型等典型数据模型及其科学方法的学习，培养学生依据工程科学、计算机科学对大数据复杂工程问题的理解、描述和分析能力。</a:t>
            </a:r>
            <a:endParaRPr lang="en-US" altLang="zh-CN" dirty="0"/>
          </a:p>
          <a:p>
            <a:pPr marL="457200" indent="-457200">
              <a:lnSpc>
                <a:spcPct val="140000"/>
              </a:lnSpc>
              <a:buAutoNum type="arabicPeriod"/>
            </a:pPr>
            <a:endParaRPr lang="en-US" altLang="zh-CN" dirty="0"/>
          </a:p>
          <a:p>
            <a:pPr marL="457200" indent="-457200">
              <a:lnSpc>
                <a:spcPct val="140000"/>
              </a:lnSpc>
              <a:buAutoNum type="arabicPeriod"/>
            </a:pPr>
            <a:r>
              <a:rPr lang="zh-CN" altLang="en-US" dirty="0"/>
              <a:t>深入学习</a:t>
            </a:r>
            <a:r>
              <a:rPr lang="zh-CN" altLang="zh-CN" dirty="0"/>
              <a:t>大数据系统的系统架构、数据组织与存储策略、查询处理优化、分布式事务处理、故障</a:t>
            </a:r>
            <a:r>
              <a:rPr lang="zh-CN" altLang="zh-CN" dirty="0" smtClean="0"/>
              <a:t>恢复、</a:t>
            </a:r>
            <a:r>
              <a:rPr lang="zh-CN" altLang="zh-CN" dirty="0"/>
              <a:t>安全隐私保护等</a:t>
            </a:r>
            <a:r>
              <a:rPr lang="zh-CN" altLang="en-US" dirty="0"/>
              <a:t>技术</a:t>
            </a:r>
            <a:r>
              <a:rPr lang="zh-CN" altLang="zh-CN" dirty="0"/>
              <a:t>，并能结合阅读、分析与实践</a:t>
            </a:r>
            <a:r>
              <a:rPr lang="zh-CN" altLang="zh-CN" dirty="0" smtClean="0"/>
              <a:t>，初步</a:t>
            </a:r>
            <a:r>
              <a:rPr lang="zh-CN" altLang="en-US" dirty="0" smtClean="0"/>
              <a:t>具备面向大数据应用的系统分析与</a:t>
            </a:r>
            <a:r>
              <a:rPr lang="zh-CN" altLang="zh-CN" dirty="0" smtClean="0"/>
              <a:t>设计能力</a:t>
            </a:r>
            <a:r>
              <a:rPr lang="zh-CN" altLang="en-US" dirty="0" smtClean="0"/>
              <a:t>。</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2</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pic>
        <p:nvPicPr>
          <p:cNvPr id="6" name="Google Shape;148;p20" descr="One autonomous car will use 4,000 GB of data/day"/>
          <p:cNvPicPr preferRelativeResize="0"/>
          <p:nvPr/>
        </p:nvPicPr>
        <p:blipFill>
          <a:blip r:embed="rId3">
            <a:alphaModFix/>
          </a:blip>
          <a:stretch>
            <a:fillRect/>
          </a:stretch>
        </p:blipFill>
        <p:spPr>
          <a:xfrm>
            <a:off x="-16" y="-192133"/>
            <a:ext cx="12533567" cy="7050133"/>
          </a:xfrm>
          <a:prstGeom prst="rect">
            <a:avLst/>
          </a:prstGeom>
          <a:noFill/>
          <a:ln>
            <a:noFill/>
          </a:ln>
        </p:spPr>
      </p:pic>
    </p:spTree>
    <p:extLst>
      <p:ext uri="{BB962C8B-B14F-4D97-AF65-F5344CB8AC3E}">
        <p14:creationId xmlns:p14="http://schemas.microsoft.com/office/powerpoint/2010/main" val="125892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
        <p:nvSpPr>
          <p:cNvPr id="6" name="Google Shape;153;p21"/>
          <p:cNvSpPr txBox="1">
            <a:spLocks noGrp="1"/>
          </p:cNvSpPr>
          <p:nvPr>
            <p:ph type="title"/>
          </p:nvPr>
        </p:nvSpPr>
        <p:spPr>
          <a:xfrm>
            <a:off x="914400" y="595140"/>
            <a:ext cx="2809600" cy="1260000"/>
          </a:xfrm>
          <a:prstGeom prst="rect">
            <a:avLst/>
          </a:prstGeom>
        </p:spPr>
        <p:txBody>
          <a:bodyPr spcFirstLastPara="1" wrap="square" lIns="121897" tIns="121897" rIns="121897" bIns="121897" anchor="t" anchorCtr="0">
            <a:noAutofit/>
          </a:bodyPr>
          <a:lstStyle/>
          <a:p>
            <a:r>
              <a:rPr lang="en" sz="3200" b="0" dirty="0">
                <a:solidFill>
                  <a:srgbClr val="C00000"/>
                </a:solidFill>
              </a:rPr>
              <a:t>Example </a:t>
            </a:r>
            <a:endParaRPr sz="3200" b="0" dirty="0">
              <a:solidFill>
                <a:srgbClr val="C00000"/>
              </a:solidFill>
            </a:endParaRPr>
          </a:p>
          <a:p>
            <a:endParaRPr sz="3200" b="0" dirty="0">
              <a:solidFill>
                <a:srgbClr val="C00000"/>
              </a:solidFill>
            </a:endParaRPr>
          </a:p>
          <a:p>
            <a:r>
              <a:rPr lang="en" sz="3200" b="0" dirty="0">
                <a:solidFill>
                  <a:srgbClr val="C00000"/>
                </a:solidFill>
              </a:rPr>
              <a:t>Unpack Cars DB</a:t>
            </a:r>
            <a:endParaRPr sz="3200" b="0" dirty="0">
              <a:solidFill>
                <a:srgbClr val="C00000"/>
              </a:solidFill>
            </a:endParaRPr>
          </a:p>
        </p:txBody>
      </p:sp>
      <p:grpSp>
        <p:nvGrpSpPr>
          <p:cNvPr id="7" name="Google Shape;154;p21"/>
          <p:cNvGrpSpPr/>
          <p:nvPr/>
        </p:nvGrpSpPr>
        <p:grpSpPr>
          <a:xfrm>
            <a:off x="4165782" y="1609376"/>
            <a:ext cx="4452000" cy="4452000"/>
            <a:chOff x="2902488" y="902232"/>
            <a:chExt cx="3339000" cy="3339000"/>
          </a:xfrm>
        </p:grpSpPr>
        <p:sp>
          <p:nvSpPr>
            <p:cNvPr id="8" name="Google Shape;155;p21"/>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156;p21"/>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157;p21"/>
          <p:cNvGrpSpPr/>
          <p:nvPr/>
        </p:nvGrpSpPr>
        <p:grpSpPr>
          <a:xfrm>
            <a:off x="5181182" y="2624776"/>
            <a:ext cx="2421200" cy="2421200"/>
            <a:chOff x="3664038" y="1663782"/>
            <a:chExt cx="1815900" cy="1815900"/>
          </a:xfrm>
        </p:grpSpPr>
        <p:sp>
          <p:nvSpPr>
            <p:cNvPr id="11" name="Google Shape;158;p2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159;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160;p21"/>
          <p:cNvGrpSpPr/>
          <p:nvPr/>
        </p:nvGrpSpPr>
        <p:grpSpPr>
          <a:xfrm>
            <a:off x="5181182" y="2624776"/>
            <a:ext cx="2421200" cy="2421200"/>
            <a:chOff x="3664038" y="1663782"/>
            <a:chExt cx="1815900" cy="1815900"/>
          </a:xfrm>
        </p:grpSpPr>
        <p:sp>
          <p:nvSpPr>
            <p:cNvPr id="14" name="Google Shape;161;p2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162;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163;p21"/>
          <p:cNvGrpSpPr/>
          <p:nvPr/>
        </p:nvGrpSpPr>
        <p:grpSpPr>
          <a:xfrm>
            <a:off x="5685218" y="1000839"/>
            <a:ext cx="1424800" cy="1424800"/>
            <a:chOff x="2859873" y="853971"/>
            <a:chExt cx="1068600" cy="1068600"/>
          </a:xfrm>
        </p:grpSpPr>
        <p:sp>
          <p:nvSpPr>
            <p:cNvPr id="17" name="Google Shape;164;p2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165;p2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166;p21"/>
          <p:cNvGrpSpPr/>
          <p:nvPr/>
        </p:nvGrpSpPr>
        <p:grpSpPr>
          <a:xfrm>
            <a:off x="3750059" y="4255277"/>
            <a:ext cx="1424800" cy="1424800"/>
            <a:chOff x="2859873" y="853971"/>
            <a:chExt cx="1068600" cy="1068600"/>
          </a:xfrm>
        </p:grpSpPr>
        <p:sp>
          <p:nvSpPr>
            <p:cNvPr id="20" name="Google Shape;167;p2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168;p2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169;p21"/>
          <p:cNvGrpSpPr/>
          <p:nvPr/>
        </p:nvGrpSpPr>
        <p:grpSpPr>
          <a:xfrm>
            <a:off x="7602522" y="4245084"/>
            <a:ext cx="1424800" cy="1424800"/>
            <a:chOff x="5214448" y="3234278"/>
            <a:chExt cx="1068600" cy="1068600"/>
          </a:xfrm>
        </p:grpSpPr>
        <p:sp>
          <p:nvSpPr>
            <p:cNvPr id="23" name="Google Shape;170;p21"/>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171;p21"/>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172;p21"/>
          <p:cNvGrpSpPr/>
          <p:nvPr/>
        </p:nvGrpSpPr>
        <p:grpSpPr>
          <a:xfrm>
            <a:off x="4165782" y="1609376"/>
            <a:ext cx="4452000" cy="4452000"/>
            <a:chOff x="2902488" y="902232"/>
            <a:chExt cx="3339000" cy="3339000"/>
          </a:xfrm>
        </p:grpSpPr>
        <p:sp>
          <p:nvSpPr>
            <p:cNvPr id="26" name="Google Shape;173;p21"/>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74;p21"/>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175;p21"/>
          <p:cNvGrpSpPr/>
          <p:nvPr/>
        </p:nvGrpSpPr>
        <p:grpSpPr>
          <a:xfrm>
            <a:off x="5181182" y="2624776"/>
            <a:ext cx="2421200" cy="2421200"/>
            <a:chOff x="3664038" y="1663782"/>
            <a:chExt cx="1815900" cy="1815900"/>
          </a:xfrm>
        </p:grpSpPr>
        <p:sp>
          <p:nvSpPr>
            <p:cNvPr id="29" name="Google Shape;176;p21"/>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177;p2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3200" b="1">
                  <a:solidFill>
                    <a:srgbClr val="FFFFFF"/>
                  </a:solidFill>
                  <a:latin typeface="Roboto"/>
                  <a:ea typeface="Roboto"/>
                  <a:cs typeface="Roboto"/>
                  <a:sym typeface="Roboto"/>
                </a:rPr>
                <a:t>Cars DB</a:t>
              </a:r>
              <a:endParaRPr sz="3200" b="1">
                <a:solidFill>
                  <a:srgbClr val="FFFFFF"/>
                </a:solidFill>
                <a:latin typeface="Roboto"/>
                <a:ea typeface="Roboto"/>
                <a:cs typeface="Roboto"/>
                <a:sym typeface="Roboto"/>
              </a:endParaRPr>
            </a:p>
          </p:txBody>
        </p:sp>
      </p:grpSp>
      <p:grpSp>
        <p:nvGrpSpPr>
          <p:cNvPr id="31" name="Google Shape;178;p21"/>
          <p:cNvGrpSpPr/>
          <p:nvPr/>
        </p:nvGrpSpPr>
        <p:grpSpPr>
          <a:xfrm>
            <a:off x="5685218" y="1000839"/>
            <a:ext cx="1424800" cy="1424800"/>
            <a:chOff x="2859873" y="853971"/>
            <a:chExt cx="1068600" cy="1068600"/>
          </a:xfrm>
        </p:grpSpPr>
        <p:sp>
          <p:nvSpPr>
            <p:cNvPr id="32" name="Google Shape;179;p21"/>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180;p21"/>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181;p21"/>
          <p:cNvGrpSpPr/>
          <p:nvPr/>
        </p:nvGrpSpPr>
        <p:grpSpPr>
          <a:xfrm>
            <a:off x="3750059" y="4255277"/>
            <a:ext cx="1424800" cy="1424800"/>
            <a:chOff x="2859873" y="853971"/>
            <a:chExt cx="1068600" cy="1068600"/>
          </a:xfrm>
        </p:grpSpPr>
        <p:sp>
          <p:nvSpPr>
            <p:cNvPr id="35" name="Google Shape;182;p21"/>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183;p21"/>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a:solidFill>
                    <a:schemeClr val="lt1"/>
                  </a:solidFill>
                  <a:latin typeface="Roboto"/>
                  <a:ea typeface="Roboto"/>
                  <a:cs typeface="Roboto"/>
                  <a:sym typeface="Roboto"/>
                </a:rPr>
                <a:t>Learn</a:t>
              </a:r>
              <a:endParaRPr sz="2700">
                <a:solidFill>
                  <a:schemeClr val="lt1"/>
                </a:solidFill>
                <a:latin typeface="Roboto"/>
                <a:ea typeface="Roboto"/>
                <a:cs typeface="Roboto"/>
                <a:sym typeface="Roboto"/>
              </a:endParaRPr>
            </a:p>
            <a:p>
              <a:pPr algn="ctr">
                <a:lnSpc>
                  <a:spcPct val="115000"/>
                </a:lnSpc>
              </a:pPr>
              <a:endParaRPr sz="1100">
                <a:solidFill>
                  <a:srgbClr val="FFFFFF"/>
                </a:solidFill>
                <a:latin typeface="Roboto"/>
                <a:ea typeface="Roboto"/>
                <a:cs typeface="Roboto"/>
                <a:sym typeface="Roboto"/>
              </a:endParaRPr>
            </a:p>
          </p:txBody>
        </p:sp>
      </p:grpSp>
      <p:grpSp>
        <p:nvGrpSpPr>
          <p:cNvPr id="37" name="Google Shape;184;p21"/>
          <p:cNvGrpSpPr/>
          <p:nvPr/>
        </p:nvGrpSpPr>
        <p:grpSpPr>
          <a:xfrm>
            <a:off x="7602523" y="4245084"/>
            <a:ext cx="1473209" cy="1424800"/>
            <a:chOff x="5214448" y="3234278"/>
            <a:chExt cx="1104907" cy="1068600"/>
          </a:xfrm>
        </p:grpSpPr>
        <p:sp>
          <p:nvSpPr>
            <p:cNvPr id="38" name="Google Shape;185;p21"/>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186;p21"/>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187;p21"/>
          <p:cNvSpPr txBox="1"/>
          <p:nvPr/>
        </p:nvSpPr>
        <p:spPr>
          <a:xfrm>
            <a:off x="8021731" y="873833"/>
            <a:ext cx="3440800" cy="16064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solidFill>
                  <a:srgbClr val="666666"/>
                </a:solidFill>
              </a:rPr>
              <a:t>Front panel metrics</a:t>
            </a:r>
            <a:endParaRPr sz="2700">
              <a:solidFill>
                <a:srgbClr val="666666"/>
              </a:solidFill>
            </a:endParaRPr>
          </a:p>
          <a:p>
            <a:pPr>
              <a:lnSpc>
                <a:spcPct val="90000"/>
              </a:lnSpc>
              <a:spcBef>
                <a:spcPts val="667"/>
              </a:spcBef>
            </a:pPr>
            <a:r>
              <a:rPr lang="en" sz="2700">
                <a:solidFill>
                  <a:srgbClr val="666666"/>
                </a:solidFill>
              </a:rPr>
              <a:t>Speed, distance</a:t>
            </a:r>
            <a:endParaRPr sz="2700">
              <a:solidFill>
                <a:srgbClr val="666666"/>
              </a:solidFill>
            </a:endParaRPr>
          </a:p>
          <a:p>
            <a:pPr>
              <a:lnSpc>
                <a:spcPct val="90000"/>
              </a:lnSpc>
              <a:spcBef>
                <a:spcPts val="667"/>
              </a:spcBef>
            </a:pPr>
            <a:r>
              <a:rPr lang="en" sz="2700">
                <a:solidFill>
                  <a:srgbClr val="666666"/>
                </a:solidFill>
              </a:rPr>
              <a:t>ETA</a:t>
            </a:r>
            <a:endParaRPr sz="2700">
              <a:solidFill>
                <a:srgbClr val="666666"/>
              </a:solidFill>
            </a:endParaRPr>
          </a:p>
        </p:txBody>
      </p:sp>
      <p:sp>
        <p:nvSpPr>
          <p:cNvPr id="41" name="Google Shape;188;p21"/>
          <p:cNvSpPr txBox="1"/>
          <p:nvPr/>
        </p:nvSpPr>
        <p:spPr>
          <a:xfrm>
            <a:off x="8838131" y="5372867"/>
            <a:ext cx="2421200"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solidFill>
                  <a:srgbClr val="666666"/>
                </a:solidFill>
              </a:rPr>
              <a:t>Road models</a:t>
            </a:r>
            <a:endParaRPr sz="2700">
              <a:solidFill>
                <a:srgbClr val="666666"/>
              </a:solidFill>
            </a:endParaRPr>
          </a:p>
          <a:p>
            <a:pPr>
              <a:lnSpc>
                <a:spcPct val="90000"/>
              </a:lnSpc>
              <a:spcBef>
                <a:spcPts val="667"/>
              </a:spcBef>
            </a:pPr>
            <a:r>
              <a:rPr lang="en" sz="2700">
                <a:solidFill>
                  <a:srgbClr val="666666"/>
                </a:solidFill>
              </a:rPr>
              <a:t>Drive models</a:t>
            </a:r>
            <a:endParaRPr sz="2700">
              <a:solidFill>
                <a:srgbClr val="666666"/>
              </a:solidFill>
            </a:endParaRPr>
          </a:p>
        </p:txBody>
      </p:sp>
      <p:sp>
        <p:nvSpPr>
          <p:cNvPr id="42" name="Google Shape;189;p21"/>
          <p:cNvSpPr txBox="1"/>
          <p:nvPr/>
        </p:nvSpPr>
        <p:spPr>
          <a:xfrm>
            <a:off x="2540091" y="5283767"/>
            <a:ext cx="2809600"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dirty="0">
                <a:solidFill>
                  <a:srgbClr val="666666"/>
                </a:solidFill>
              </a:rPr>
              <a:t>Collisions</a:t>
            </a:r>
            <a:endParaRPr sz="2700" dirty="0">
              <a:solidFill>
                <a:srgbClr val="666666"/>
              </a:solidFill>
            </a:endParaRPr>
          </a:p>
          <a:p>
            <a:pPr>
              <a:lnSpc>
                <a:spcPct val="90000"/>
              </a:lnSpc>
              <a:spcBef>
                <a:spcPts val="667"/>
              </a:spcBef>
            </a:pPr>
            <a:r>
              <a:rPr lang="en" sz="2700" dirty="0">
                <a:solidFill>
                  <a:srgbClr val="666666"/>
                </a:solidFill>
              </a:rPr>
              <a:t>Traffic signals</a:t>
            </a:r>
            <a:endParaRPr sz="2700" dirty="0">
              <a:solidFill>
                <a:srgbClr val="666666"/>
              </a:solidFill>
            </a:endParaRPr>
          </a:p>
        </p:txBody>
      </p:sp>
    </p:spTree>
    <p:extLst>
      <p:ext uri="{BB962C8B-B14F-4D97-AF65-F5344CB8AC3E}">
        <p14:creationId xmlns:p14="http://schemas.microsoft.com/office/powerpoint/2010/main" val="420984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solidFill>
                  <a:srgbClr val="595959"/>
                </a:solidFill>
              </a:rPr>
              <a:t>Example: Youtube DB</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pic>
        <p:nvPicPr>
          <p:cNvPr id="8" name="Google Shape;78;p16"/>
          <p:cNvPicPr preferRelativeResize="0"/>
          <p:nvPr/>
        </p:nvPicPr>
        <p:blipFill>
          <a:blip r:embed="rId3">
            <a:alphaModFix/>
          </a:blip>
          <a:stretch>
            <a:fillRect/>
          </a:stretch>
        </p:blipFill>
        <p:spPr>
          <a:xfrm>
            <a:off x="227707" y="1269641"/>
            <a:ext cx="6126526" cy="4529979"/>
          </a:xfrm>
          <a:prstGeom prst="rect">
            <a:avLst/>
          </a:prstGeom>
          <a:noFill/>
          <a:ln>
            <a:noFill/>
          </a:ln>
        </p:spPr>
      </p:pic>
      <p:pic>
        <p:nvPicPr>
          <p:cNvPr id="9" name="Google Shape;79;p16"/>
          <p:cNvPicPr preferRelativeResize="0"/>
          <p:nvPr/>
        </p:nvPicPr>
        <p:blipFill>
          <a:blip r:embed="rId4">
            <a:alphaModFix/>
          </a:blip>
          <a:stretch>
            <a:fillRect/>
          </a:stretch>
        </p:blipFill>
        <p:spPr>
          <a:xfrm>
            <a:off x="5201284" y="890974"/>
            <a:ext cx="6763009" cy="4777968"/>
          </a:xfrm>
          <a:prstGeom prst="rect">
            <a:avLst/>
          </a:prstGeom>
          <a:noFill/>
          <a:ln>
            <a:noFill/>
          </a:ln>
        </p:spPr>
      </p:pic>
      <p:sp>
        <p:nvSpPr>
          <p:cNvPr id="10" name="Google Shape;81;p16"/>
          <p:cNvSpPr/>
          <p:nvPr/>
        </p:nvSpPr>
        <p:spPr>
          <a:xfrm>
            <a:off x="1986795" y="1257489"/>
            <a:ext cx="1055306"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1" name="Google Shape;82;p16"/>
          <p:cNvSpPr/>
          <p:nvPr/>
        </p:nvSpPr>
        <p:spPr>
          <a:xfrm>
            <a:off x="1371077" y="2041159"/>
            <a:ext cx="3917879" cy="3758300"/>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solidFill>
                <a:srgbClr val="FF0000"/>
              </a:solidFill>
            </a:endParaRPr>
          </a:p>
        </p:txBody>
      </p:sp>
      <p:sp>
        <p:nvSpPr>
          <p:cNvPr id="12" name="Google Shape;83;p16"/>
          <p:cNvSpPr/>
          <p:nvPr/>
        </p:nvSpPr>
        <p:spPr>
          <a:xfrm>
            <a:off x="7742358" y="4440604"/>
            <a:ext cx="1055306" cy="311318"/>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3" name="Google Shape;84;p16"/>
          <p:cNvSpPr/>
          <p:nvPr/>
        </p:nvSpPr>
        <p:spPr>
          <a:xfrm>
            <a:off x="5381898" y="4753694"/>
            <a:ext cx="1250464"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4" name="Google Shape;85;p16"/>
          <p:cNvSpPr/>
          <p:nvPr/>
        </p:nvSpPr>
        <p:spPr>
          <a:xfrm>
            <a:off x="9748910" y="1196181"/>
            <a:ext cx="850026" cy="1669286"/>
          </a:xfrm>
          <a:prstGeom prst="flowChartAlternateProcess">
            <a:avLst/>
          </a:prstGeom>
          <a:noFill/>
          <a:ln w="76200" cap="flat" cmpd="sng">
            <a:solidFill>
              <a:srgbClr val="00FF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5" name="Google Shape;86;p16"/>
          <p:cNvSpPr/>
          <p:nvPr/>
        </p:nvSpPr>
        <p:spPr>
          <a:xfrm>
            <a:off x="9656699" y="3017779"/>
            <a:ext cx="2070361" cy="2609717"/>
          </a:xfrm>
          <a:prstGeom prst="flowChartAlternateProcess">
            <a:avLst/>
          </a:prstGeom>
          <a:noFill/>
          <a:ln w="76200" cap="flat" cmpd="sng">
            <a:solidFill>
              <a:srgbClr val="00FF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6" name="Google Shape;87;p16"/>
          <p:cNvSpPr/>
          <p:nvPr/>
        </p:nvSpPr>
        <p:spPr>
          <a:xfrm>
            <a:off x="10691880" y="962828"/>
            <a:ext cx="850026" cy="774625"/>
          </a:xfrm>
          <a:prstGeom prst="flowChartAlternateProcess">
            <a:avLst/>
          </a:prstGeom>
          <a:noFill/>
          <a:ln w="76200" cap="flat" cmpd="sng">
            <a:solidFill>
              <a:srgbClr val="FF0000"/>
            </a:solidFill>
            <a:prstDash val="solid"/>
            <a:round/>
            <a:headEnd type="none" w="sm" len="sm"/>
            <a:tailEnd type="none" w="sm" len="sm"/>
          </a:ln>
        </p:spPr>
        <p:txBody>
          <a:bodyPr spcFirstLastPara="1" wrap="square" lIns="121897" tIns="121897" rIns="121897" bIns="121897" anchor="ctr" anchorCtr="0">
            <a:noAutofit/>
          </a:bodyPr>
          <a:lstStyle/>
          <a:p>
            <a:endParaRPr/>
          </a:p>
        </p:txBody>
      </p:sp>
      <p:sp>
        <p:nvSpPr>
          <p:cNvPr id="17" name="Google Shape;88;p16"/>
          <p:cNvSpPr/>
          <p:nvPr/>
        </p:nvSpPr>
        <p:spPr>
          <a:xfrm>
            <a:off x="1389069" y="1717690"/>
            <a:ext cx="1195452" cy="311318"/>
          </a:xfrm>
          <a:prstGeom prst="flowChartAlternateProcess">
            <a:avLst/>
          </a:prstGeom>
          <a:noFill/>
          <a:ln w="76200" cap="flat" cmpd="sng">
            <a:solidFill>
              <a:srgbClr val="4A86E8"/>
            </a:solidFill>
            <a:prstDash val="solid"/>
            <a:round/>
            <a:headEnd type="none" w="sm" len="sm"/>
            <a:tailEnd type="none" w="sm" len="sm"/>
          </a:ln>
        </p:spPr>
        <p:txBody>
          <a:bodyPr spcFirstLastPara="1" wrap="square" lIns="121897" tIns="121897" rIns="121897" bIns="121897" anchor="ctr" anchorCtr="0">
            <a:noAutofit/>
          </a:bodyPr>
          <a:lstStyle/>
          <a:p>
            <a:endParaRPr/>
          </a:p>
        </p:txBody>
      </p:sp>
    </p:spTree>
    <p:extLst>
      <p:ext uri="{BB962C8B-B14F-4D97-AF65-F5344CB8AC3E}">
        <p14:creationId xmlns:p14="http://schemas.microsoft.com/office/powerpoint/2010/main" val="35097224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Example </a:t>
            </a:r>
            <a:endParaRPr lang="zh-CN" altLang="en-US" dirty="0"/>
          </a:p>
        </p:txBody>
      </p:sp>
      <p:sp>
        <p:nvSpPr>
          <p:cNvPr id="3" name="内容占位符 2"/>
          <p:cNvSpPr>
            <a:spLocks noGrp="1"/>
          </p:cNvSpPr>
          <p:nvPr>
            <p:ph idx="1"/>
          </p:nvPr>
        </p:nvSpPr>
        <p:spPr/>
        <p:txBody>
          <a:bodyPr/>
          <a:lstStyle/>
          <a:p>
            <a:r>
              <a:rPr lang="en-US" altLang="zh-CN" dirty="0" smtClean="0">
                <a:solidFill>
                  <a:srgbClr val="C00000"/>
                </a:solidFill>
              </a:rPr>
              <a:t>Unpack</a:t>
            </a:r>
          </a:p>
          <a:p>
            <a:r>
              <a:rPr lang="en-US" altLang="zh-CN" dirty="0" err="1" smtClean="0">
                <a:solidFill>
                  <a:srgbClr val="C00000"/>
                </a:solidFill>
              </a:rPr>
              <a:t>Youtube</a:t>
            </a:r>
            <a:r>
              <a:rPr lang="en-US" altLang="zh-CN" dirty="0" smtClean="0">
                <a:solidFill>
                  <a:srgbClr val="C00000"/>
                </a:solidFill>
              </a:rPr>
              <a:t> </a:t>
            </a:r>
            <a:r>
              <a:rPr lang="en-US" altLang="zh-CN" dirty="0">
                <a:solidFill>
                  <a:srgbClr val="C00000"/>
                </a:solidFill>
              </a:rPr>
              <a:t>DB</a:t>
            </a:r>
          </a:p>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grpSp>
        <p:nvGrpSpPr>
          <p:cNvPr id="7" name="Google Shape;94;p17"/>
          <p:cNvGrpSpPr/>
          <p:nvPr/>
        </p:nvGrpSpPr>
        <p:grpSpPr>
          <a:xfrm>
            <a:off x="4003736" y="1609376"/>
            <a:ext cx="4452000" cy="4452000"/>
            <a:chOff x="2902488" y="902232"/>
            <a:chExt cx="3339000" cy="3339000"/>
          </a:xfrm>
        </p:grpSpPr>
        <p:sp>
          <p:nvSpPr>
            <p:cNvPr id="8" name="Google Shape;95;p17"/>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9" name="Google Shape;96;p17"/>
            <p:cNvSpPr/>
            <p:nvPr/>
          </p:nvSpPr>
          <p:spPr>
            <a:xfrm>
              <a:off x="3123875" y="1123625"/>
              <a:ext cx="2896500" cy="2896200"/>
            </a:xfrm>
            <a:prstGeom prst="pie">
              <a:avLst>
                <a:gd name="adj1" fmla="val 2689583"/>
                <a:gd name="adj2" fmla="val 13510993"/>
              </a:avLst>
            </a:prstGeom>
            <a:solidFill>
              <a:srgbClr val="83E3D9"/>
            </a:solidFill>
            <a:ln>
              <a:noFill/>
            </a:ln>
          </p:spPr>
          <p:txBody>
            <a:bodyPr spcFirstLastPara="1" wrap="square" lIns="91425" tIns="91425" rIns="91425" bIns="91425" anchor="ctr" anchorCtr="0">
              <a:noAutofit/>
            </a:bodyPr>
            <a:lstStyle/>
            <a:p>
              <a:endParaRPr/>
            </a:p>
          </p:txBody>
        </p:sp>
      </p:grpSp>
      <p:grpSp>
        <p:nvGrpSpPr>
          <p:cNvPr id="10" name="Google Shape;97;p17"/>
          <p:cNvGrpSpPr/>
          <p:nvPr/>
        </p:nvGrpSpPr>
        <p:grpSpPr>
          <a:xfrm>
            <a:off x="5019136" y="2624776"/>
            <a:ext cx="2421200" cy="2421200"/>
            <a:chOff x="3664038" y="1663782"/>
            <a:chExt cx="1815900" cy="1815900"/>
          </a:xfrm>
        </p:grpSpPr>
        <p:sp>
          <p:nvSpPr>
            <p:cNvPr id="11" name="Google Shape;98;p1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2" name="Google Shape;99;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3" name="Google Shape;100;p17"/>
          <p:cNvGrpSpPr/>
          <p:nvPr/>
        </p:nvGrpSpPr>
        <p:grpSpPr>
          <a:xfrm>
            <a:off x="5019136" y="2624776"/>
            <a:ext cx="2421200" cy="2421200"/>
            <a:chOff x="3664038" y="1663782"/>
            <a:chExt cx="1815900" cy="1815900"/>
          </a:xfrm>
        </p:grpSpPr>
        <p:sp>
          <p:nvSpPr>
            <p:cNvPr id="14" name="Google Shape;101;p1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15" name="Google Shape;102;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6" name="Google Shape;103;p17"/>
          <p:cNvGrpSpPr/>
          <p:nvPr/>
        </p:nvGrpSpPr>
        <p:grpSpPr>
          <a:xfrm>
            <a:off x="5523172" y="1000839"/>
            <a:ext cx="1424800" cy="1424800"/>
            <a:chOff x="2859873" y="853971"/>
            <a:chExt cx="1068600" cy="1068600"/>
          </a:xfrm>
        </p:grpSpPr>
        <p:sp>
          <p:nvSpPr>
            <p:cNvPr id="17" name="Google Shape;104;p1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18" name="Google Shape;105;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19" name="Google Shape;106;p17"/>
          <p:cNvGrpSpPr/>
          <p:nvPr/>
        </p:nvGrpSpPr>
        <p:grpSpPr>
          <a:xfrm>
            <a:off x="3588013" y="4255277"/>
            <a:ext cx="1424800" cy="1424800"/>
            <a:chOff x="2859873" y="853971"/>
            <a:chExt cx="1068600" cy="1068600"/>
          </a:xfrm>
        </p:grpSpPr>
        <p:sp>
          <p:nvSpPr>
            <p:cNvPr id="20" name="Google Shape;107;p1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1" name="Google Shape;108;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2" name="Google Shape;109;p17"/>
          <p:cNvGrpSpPr/>
          <p:nvPr/>
        </p:nvGrpSpPr>
        <p:grpSpPr>
          <a:xfrm>
            <a:off x="7440476" y="4245084"/>
            <a:ext cx="1424800" cy="1424800"/>
            <a:chOff x="5214448" y="3234278"/>
            <a:chExt cx="1068600" cy="1068600"/>
          </a:xfrm>
        </p:grpSpPr>
        <p:sp>
          <p:nvSpPr>
            <p:cNvPr id="23" name="Google Shape;110;p17"/>
            <p:cNvSpPr/>
            <p:nvPr/>
          </p:nvSpPr>
          <p:spPr>
            <a:xfrm>
              <a:off x="5214448" y="3234278"/>
              <a:ext cx="1068600" cy="1068600"/>
            </a:xfrm>
            <a:prstGeom prst="ellipse">
              <a:avLst/>
            </a:prstGeom>
            <a:solidFill>
              <a:srgbClr val="155B54"/>
            </a:solidFill>
            <a:ln>
              <a:noFill/>
            </a:ln>
          </p:spPr>
          <p:txBody>
            <a:bodyPr spcFirstLastPara="1" wrap="square" lIns="91425" tIns="91425" rIns="91425" bIns="91425" anchor="ctr" anchorCtr="0">
              <a:noAutofit/>
            </a:bodyPr>
            <a:lstStyle/>
            <a:p>
              <a:endParaRPr/>
            </a:p>
          </p:txBody>
        </p:sp>
        <p:sp>
          <p:nvSpPr>
            <p:cNvPr id="24" name="Google Shape;111;p17"/>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latin typeface="Roboto"/>
                  <a:ea typeface="Roboto"/>
                  <a:cs typeface="Roboto"/>
                  <a:sym typeface="Roboto"/>
                </a:rPr>
                <a:t>Lorem ipsum </a:t>
              </a:r>
              <a:endParaRPr sz="1100">
                <a:solidFill>
                  <a:srgbClr val="FFFFFF"/>
                </a:solidFill>
                <a:latin typeface="Roboto"/>
                <a:ea typeface="Roboto"/>
                <a:cs typeface="Roboto"/>
                <a:sym typeface="Roboto"/>
              </a:endParaRPr>
            </a:p>
          </p:txBody>
        </p:sp>
      </p:grpSp>
      <p:grpSp>
        <p:nvGrpSpPr>
          <p:cNvPr id="25" name="Google Shape;112;p17"/>
          <p:cNvGrpSpPr/>
          <p:nvPr/>
        </p:nvGrpSpPr>
        <p:grpSpPr>
          <a:xfrm>
            <a:off x="4003736" y="1609376"/>
            <a:ext cx="4452000" cy="4452000"/>
            <a:chOff x="2902488" y="902232"/>
            <a:chExt cx="3339000" cy="3339000"/>
          </a:xfrm>
        </p:grpSpPr>
        <p:sp>
          <p:nvSpPr>
            <p:cNvPr id="26" name="Google Shape;113;p17"/>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27" name="Google Shape;114;p17"/>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endParaRPr/>
            </a:p>
          </p:txBody>
        </p:sp>
      </p:grpSp>
      <p:grpSp>
        <p:nvGrpSpPr>
          <p:cNvPr id="28" name="Google Shape;115;p17"/>
          <p:cNvGrpSpPr/>
          <p:nvPr/>
        </p:nvGrpSpPr>
        <p:grpSpPr>
          <a:xfrm>
            <a:off x="5019136" y="2624776"/>
            <a:ext cx="2421200" cy="2421200"/>
            <a:chOff x="3664038" y="1663782"/>
            <a:chExt cx="1815900" cy="1815900"/>
          </a:xfrm>
        </p:grpSpPr>
        <p:sp>
          <p:nvSpPr>
            <p:cNvPr id="29" name="Google Shape;116;p17"/>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endParaRPr/>
            </a:p>
          </p:txBody>
        </p:sp>
        <p:sp>
          <p:nvSpPr>
            <p:cNvPr id="30" name="Google Shape;117;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3200" b="1">
                  <a:solidFill>
                    <a:srgbClr val="FFFFFF"/>
                  </a:solidFill>
                  <a:latin typeface="Roboto"/>
                  <a:ea typeface="Roboto"/>
                  <a:cs typeface="Roboto"/>
                  <a:sym typeface="Roboto"/>
                </a:rPr>
                <a:t>Youtube DB</a:t>
              </a:r>
              <a:endParaRPr sz="3200" b="1">
                <a:solidFill>
                  <a:srgbClr val="FFFFFF"/>
                </a:solidFill>
                <a:latin typeface="Roboto"/>
                <a:ea typeface="Roboto"/>
                <a:cs typeface="Roboto"/>
                <a:sym typeface="Roboto"/>
              </a:endParaRPr>
            </a:p>
          </p:txBody>
        </p:sp>
      </p:grpSp>
      <p:grpSp>
        <p:nvGrpSpPr>
          <p:cNvPr id="31" name="Google Shape;118;p17"/>
          <p:cNvGrpSpPr/>
          <p:nvPr/>
        </p:nvGrpSpPr>
        <p:grpSpPr>
          <a:xfrm>
            <a:off x="5523172" y="1000839"/>
            <a:ext cx="1424800" cy="1424800"/>
            <a:chOff x="2859873" y="853971"/>
            <a:chExt cx="1068600" cy="1068600"/>
          </a:xfrm>
        </p:grpSpPr>
        <p:sp>
          <p:nvSpPr>
            <p:cNvPr id="32" name="Google Shape;119;p17"/>
            <p:cNvSpPr/>
            <p:nvPr/>
          </p:nvSpPr>
          <p:spPr>
            <a:xfrm>
              <a:off x="2859873" y="853971"/>
              <a:ext cx="1068600" cy="1068600"/>
            </a:xfrm>
            <a:prstGeom prst="ellipse">
              <a:avLst/>
            </a:prstGeom>
            <a:solidFill>
              <a:srgbClr val="4A86E8"/>
            </a:solidFill>
            <a:ln>
              <a:noFill/>
            </a:ln>
          </p:spPr>
          <p:txBody>
            <a:bodyPr spcFirstLastPara="1" wrap="square" lIns="91425" tIns="91425" rIns="91425" bIns="91425" anchor="ctr" anchorCtr="0">
              <a:noAutofit/>
            </a:bodyPr>
            <a:lstStyle/>
            <a:p>
              <a:endParaRPr/>
            </a:p>
          </p:txBody>
        </p:sp>
        <p:sp>
          <p:nvSpPr>
            <p:cNvPr id="33" name="Google Shape;120;p17"/>
            <p:cNvSpPr txBox="1"/>
            <p:nvPr/>
          </p:nvSpPr>
          <p:spPr>
            <a:xfrm>
              <a:off x="3012800" y="1022197"/>
              <a:ext cx="762600" cy="732300"/>
            </a:xfrm>
            <a:prstGeom prst="rect">
              <a:avLst/>
            </a:prstGeom>
            <a:solidFill>
              <a:srgbClr val="4A86E8"/>
            </a:solid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Read</a:t>
              </a:r>
              <a:endParaRPr sz="2700">
                <a:solidFill>
                  <a:srgbClr val="FFFFFF"/>
                </a:solidFill>
                <a:latin typeface="Roboto"/>
                <a:ea typeface="Roboto"/>
                <a:cs typeface="Roboto"/>
                <a:sym typeface="Roboto"/>
              </a:endParaRPr>
            </a:p>
          </p:txBody>
        </p:sp>
      </p:grpSp>
      <p:grpSp>
        <p:nvGrpSpPr>
          <p:cNvPr id="34" name="Google Shape;121;p17"/>
          <p:cNvGrpSpPr/>
          <p:nvPr/>
        </p:nvGrpSpPr>
        <p:grpSpPr>
          <a:xfrm>
            <a:off x="3588013" y="4255277"/>
            <a:ext cx="1424800" cy="1424800"/>
            <a:chOff x="2859873" y="853971"/>
            <a:chExt cx="1068600" cy="1068600"/>
          </a:xfrm>
        </p:grpSpPr>
        <p:sp>
          <p:nvSpPr>
            <p:cNvPr id="35" name="Google Shape;122;p17"/>
            <p:cNvSpPr/>
            <p:nvPr/>
          </p:nvSpPr>
          <p:spPr>
            <a:xfrm>
              <a:off x="2859873" y="853971"/>
              <a:ext cx="1068600" cy="1068600"/>
            </a:xfrm>
            <a:prstGeom prst="ellipse">
              <a:avLst/>
            </a:prstGeom>
            <a:solidFill>
              <a:srgbClr val="93C47D"/>
            </a:solidFill>
            <a:ln>
              <a:noFill/>
            </a:ln>
          </p:spPr>
          <p:txBody>
            <a:bodyPr spcFirstLastPara="1" wrap="square" lIns="91425" tIns="91425" rIns="91425" bIns="91425" anchor="ctr" anchorCtr="0">
              <a:noAutofit/>
            </a:bodyPr>
            <a:lstStyle/>
            <a:p>
              <a:endParaRPr/>
            </a:p>
          </p:txBody>
        </p:sp>
        <p:sp>
          <p:nvSpPr>
            <p:cNvPr id="36" name="Google Shape;123;p17"/>
            <p:cNvSpPr txBox="1"/>
            <p:nvPr/>
          </p:nvSpPr>
          <p:spPr>
            <a:xfrm>
              <a:off x="2860403" y="1098388"/>
              <a:ext cx="986700" cy="732300"/>
            </a:xfrm>
            <a:prstGeom prst="rect">
              <a:avLst/>
            </a:prstGeom>
            <a:noFill/>
            <a:ln>
              <a:noFill/>
            </a:ln>
          </p:spPr>
          <p:txBody>
            <a:bodyPr spcFirstLastPara="1" wrap="square" lIns="91425" tIns="91425" rIns="91425" bIns="91425" anchor="ctr" anchorCtr="0">
              <a:noAutofit/>
            </a:bodyPr>
            <a:lstStyle/>
            <a:p>
              <a:pPr algn="ctr">
                <a:lnSpc>
                  <a:spcPct val="115000"/>
                </a:lnSpc>
                <a:buClr>
                  <a:schemeClr val="dk1"/>
                </a:buClr>
                <a:buSzPts val="1100"/>
              </a:pPr>
              <a:r>
                <a:rPr lang="en" sz="2700">
                  <a:solidFill>
                    <a:schemeClr val="lt1"/>
                  </a:solidFill>
                  <a:latin typeface="Roboto"/>
                  <a:ea typeface="Roboto"/>
                  <a:cs typeface="Roboto"/>
                  <a:sym typeface="Roboto"/>
                </a:rPr>
                <a:t>Learn</a:t>
              </a:r>
              <a:endParaRPr sz="2700">
                <a:solidFill>
                  <a:schemeClr val="lt1"/>
                </a:solidFill>
                <a:latin typeface="Roboto"/>
                <a:ea typeface="Roboto"/>
                <a:cs typeface="Roboto"/>
                <a:sym typeface="Roboto"/>
              </a:endParaRPr>
            </a:p>
            <a:p>
              <a:pPr algn="ctr">
                <a:lnSpc>
                  <a:spcPct val="115000"/>
                </a:lnSpc>
              </a:pPr>
              <a:endParaRPr sz="1100">
                <a:solidFill>
                  <a:srgbClr val="FFFFFF"/>
                </a:solidFill>
                <a:latin typeface="Roboto"/>
                <a:ea typeface="Roboto"/>
                <a:cs typeface="Roboto"/>
                <a:sym typeface="Roboto"/>
              </a:endParaRPr>
            </a:p>
          </p:txBody>
        </p:sp>
      </p:grpSp>
      <p:grpSp>
        <p:nvGrpSpPr>
          <p:cNvPr id="37" name="Google Shape;124;p17"/>
          <p:cNvGrpSpPr/>
          <p:nvPr/>
        </p:nvGrpSpPr>
        <p:grpSpPr>
          <a:xfrm>
            <a:off x="7440477" y="4245084"/>
            <a:ext cx="1473209" cy="1424800"/>
            <a:chOff x="5214448" y="3234278"/>
            <a:chExt cx="1104907" cy="1068600"/>
          </a:xfrm>
        </p:grpSpPr>
        <p:sp>
          <p:nvSpPr>
            <p:cNvPr id="38" name="Google Shape;125;p17"/>
            <p:cNvSpPr/>
            <p:nvPr/>
          </p:nvSpPr>
          <p:spPr>
            <a:xfrm>
              <a:off x="5214448" y="3234278"/>
              <a:ext cx="1068600" cy="1068600"/>
            </a:xfrm>
            <a:prstGeom prst="ellipse">
              <a:avLst/>
            </a:prstGeom>
            <a:solidFill>
              <a:srgbClr val="E06666"/>
            </a:solidFill>
            <a:ln>
              <a:noFill/>
            </a:ln>
          </p:spPr>
          <p:txBody>
            <a:bodyPr spcFirstLastPara="1" wrap="square" lIns="91425" tIns="91425" rIns="91425" bIns="91425" anchor="ctr" anchorCtr="0">
              <a:noAutofit/>
            </a:bodyPr>
            <a:lstStyle/>
            <a:p>
              <a:endParaRPr/>
            </a:p>
          </p:txBody>
        </p:sp>
        <p:sp>
          <p:nvSpPr>
            <p:cNvPr id="39" name="Google Shape;126;p17"/>
            <p:cNvSpPr txBox="1"/>
            <p:nvPr/>
          </p:nvSpPr>
          <p:spPr>
            <a:xfrm>
              <a:off x="5250756" y="3418165"/>
              <a:ext cx="1068600" cy="7005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2700">
                  <a:solidFill>
                    <a:srgbClr val="FFFFFF"/>
                  </a:solidFill>
                  <a:latin typeface="Roboto"/>
                  <a:ea typeface="Roboto"/>
                  <a:cs typeface="Roboto"/>
                  <a:sym typeface="Roboto"/>
                </a:rPr>
                <a:t>Modify</a:t>
              </a:r>
              <a:endParaRPr sz="2700">
                <a:solidFill>
                  <a:srgbClr val="FFFFFF"/>
                </a:solidFill>
                <a:latin typeface="Roboto"/>
                <a:ea typeface="Roboto"/>
                <a:cs typeface="Roboto"/>
                <a:sym typeface="Roboto"/>
              </a:endParaRPr>
            </a:p>
          </p:txBody>
        </p:sp>
      </p:grpSp>
      <p:sp>
        <p:nvSpPr>
          <p:cNvPr id="40" name="Google Shape;127;p17"/>
          <p:cNvSpPr txBox="1"/>
          <p:nvPr/>
        </p:nvSpPr>
        <p:spPr>
          <a:xfrm>
            <a:off x="7885685" y="653600"/>
            <a:ext cx="3309600" cy="19712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solidFill>
                  <a:srgbClr val="666666"/>
                </a:solidFill>
              </a:rPr>
              <a:t>Result list</a:t>
            </a:r>
            <a:endParaRPr sz="2700">
              <a:solidFill>
                <a:srgbClr val="666666"/>
              </a:solidFill>
            </a:endParaRPr>
          </a:p>
          <a:p>
            <a:pPr>
              <a:lnSpc>
                <a:spcPct val="90000"/>
              </a:lnSpc>
              <a:spcBef>
                <a:spcPts val="667"/>
              </a:spcBef>
            </a:pPr>
            <a:r>
              <a:rPr lang="en" sz="2700">
                <a:solidFill>
                  <a:srgbClr val="666666"/>
                </a:solidFill>
              </a:rPr>
              <a:t>Video &amp; description, </a:t>
            </a:r>
            <a:endParaRPr sz="2700">
              <a:solidFill>
                <a:srgbClr val="666666"/>
              </a:solidFill>
            </a:endParaRPr>
          </a:p>
          <a:p>
            <a:pPr>
              <a:lnSpc>
                <a:spcPct val="90000"/>
              </a:lnSpc>
              <a:spcBef>
                <a:spcPts val="667"/>
              </a:spcBef>
            </a:pPr>
            <a:r>
              <a:rPr lang="en" sz="2700">
                <a:solidFill>
                  <a:srgbClr val="666666"/>
                </a:solidFill>
              </a:rPr>
              <a:t># Views, Likes</a:t>
            </a:r>
            <a:endParaRPr sz="2700">
              <a:solidFill>
                <a:srgbClr val="666666"/>
              </a:solidFill>
            </a:endParaRPr>
          </a:p>
        </p:txBody>
      </p:sp>
      <p:sp>
        <p:nvSpPr>
          <p:cNvPr id="41" name="Google Shape;128;p17"/>
          <p:cNvSpPr txBox="1"/>
          <p:nvPr/>
        </p:nvSpPr>
        <p:spPr>
          <a:xfrm>
            <a:off x="8777685" y="5474467"/>
            <a:ext cx="2421200"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solidFill>
                  <a:srgbClr val="666666"/>
                </a:solidFill>
              </a:rPr>
              <a:t>Upload</a:t>
            </a:r>
            <a:endParaRPr sz="2700">
              <a:solidFill>
                <a:srgbClr val="666666"/>
              </a:solidFill>
            </a:endParaRPr>
          </a:p>
          <a:p>
            <a:pPr>
              <a:lnSpc>
                <a:spcPct val="90000"/>
              </a:lnSpc>
              <a:spcBef>
                <a:spcPts val="667"/>
              </a:spcBef>
            </a:pPr>
            <a:r>
              <a:rPr lang="en" sz="2700">
                <a:solidFill>
                  <a:srgbClr val="666666"/>
                </a:solidFill>
              </a:rPr>
              <a:t>Like, Review</a:t>
            </a:r>
            <a:endParaRPr sz="2700">
              <a:solidFill>
                <a:srgbClr val="666666"/>
              </a:solidFill>
            </a:endParaRPr>
          </a:p>
        </p:txBody>
      </p:sp>
      <p:sp>
        <p:nvSpPr>
          <p:cNvPr id="42" name="Google Shape;129;p17"/>
          <p:cNvSpPr txBox="1"/>
          <p:nvPr/>
        </p:nvSpPr>
        <p:spPr>
          <a:xfrm>
            <a:off x="2248852" y="5500267"/>
            <a:ext cx="2809600" cy="1260000"/>
          </a:xfrm>
          <a:prstGeom prst="rect">
            <a:avLst/>
          </a:prstGeom>
          <a:noFill/>
          <a:ln>
            <a:noFill/>
          </a:ln>
        </p:spPr>
        <p:txBody>
          <a:bodyPr spcFirstLastPara="1" wrap="square" lIns="121897" tIns="121897" rIns="121897" bIns="121897" anchor="t" anchorCtr="0">
            <a:noAutofit/>
          </a:bodyPr>
          <a:lstStyle/>
          <a:p>
            <a:pPr>
              <a:lnSpc>
                <a:spcPct val="90000"/>
              </a:lnSpc>
              <a:spcBef>
                <a:spcPts val="667"/>
              </a:spcBef>
            </a:pPr>
            <a:r>
              <a:rPr lang="en" sz="2700">
                <a:solidFill>
                  <a:srgbClr val="666666"/>
                </a:solidFill>
              </a:rPr>
              <a:t>Related videos</a:t>
            </a:r>
            <a:endParaRPr sz="2700">
              <a:solidFill>
                <a:srgbClr val="666666"/>
              </a:solidFill>
            </a:endParaRPr>
          </a:p>
          <a:p>
            <a:pPr>
              <a:lnSpc>
                <a:spcPct val="90000"/>
              </a:lnSpc>
              <a:spcBef>
                <a:spcPts val="667"/>
              </a:spcBef>
            </a:pPr>
            <a:r>
              <a:rPr lang="en" sz="2700">
                <a:solidFill>
                  <a:srgbClr val="666666"/>
                </a:solidFill>
              </a:rPr>
              <a:t>Relevant ads</a:t>
            </a:r>
            <a:endParaRPr sz="2700">
              <a:solidFill>
                <a:srgbClr val="666666"/>
              </a:solidFill>
            </a:endParaRPr>
          </a:p>
        </p:txBody>
      </p:sp>
    </p:spTree>
    <p:extLst>
      <p:ext uri="{BB962C8B-B14F-4D97-AF65-F5344CB8AC3E}">
        <p14:creationId xmlns:p14="http://schemas.microsoft.com/office/powerpoint/2010/main" val="9912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 altLang="zh-CN" dirty="0">
                <a:solidFill>
                  <a:srgbClr val="C00000"/>
                </a:solidFill>
              </a:rPr>
              <a:t>Every minute </a:t>
            </a:r>
            <a:endParaRPr lang="en" altLang="zh-CN" dirty="0" smtClean="0">
              <a:solidFill>
                <a:srgbClr val="C00000"/>
              </a:solidFill>
            </a:endParaRPr>
          </a:p>
          <a:p>
            <a:r>
              <a:rPr lang="en" altLang="zh-CN" dirty="0" smtClean="0">
                <a:solidFill>
                  <a:srgbClr val="C00000"/>
                </a:solidFill>
              </a:rPr>
              <a:t>on </a:t>
            </a:r>
            <a:r>
              <a:rPr lang="en" altLang="zh-CN" dirty="0">
                <a:solidFill>
                  <a:srgbClr val="C00000"/>
                </a:solidFill>
              </a:rPr>
              <a:t>the Internet</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pic>
        <p:nvPicPr>
          <p:cNvPr id="6" name="Google Shape;137;p18"/>
          <p:cNvPicPr preferRelativeResize="0"/>
          <p:nvPr/>
        </p:nvPicPr>
        <p:blipFill>
          <a:blip r:embed="rId3">
            <a:alphaModFix/>
          </a:blip>
          <a:stretch>
            <a:fillRect/>
          </a:stretch>
        </p:blipFill>
        <p:spPr>
          <a:xfrm>
            <a:off x="3644541" y="488515"/>
            <a:ext cx="7709260" cy="6131790"/>
          </a:xfrm>
          <a:prstGeom prst="rect">
            <a:avLst/>
          </a:prstGeom>
          <a:noFill/>
          <a:ln>
            <a:noFill/>
          </a:ln>
        </p:spPr>
      </p:pic>
    </p:spTree>
    <p:extLst>
      <p:ext uri="{BB962C8B-B14F-4D97-AF65-F5344CB8AC3E}">
        <p14:creationId xmlns:p14="http://schemas.microsoft.com/office/powerpoint/2010/main" val="127870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
        <p:nvSpPr>
          <p:cNvPr id="11" name="矩形 10"/>
          <p:cNvSpPr/>
          <p:nvPr/>
        </p:nvSpPr>
        <p:spPr>
          <a:xfrm>
            <a:off x="4593956" y="1475610"/>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数据特征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stretch>
            <a:fillRect/>
          </a:stretch>
        </p:blipFill>
        <p:spPr>
          <a:xfrm>
            <a:off x="838200" y="2615878"/>
            <a:ext cx="4701144" cy="3229337"/>
          </a:xfrm>
          <a:prstGeom prst="rect">
            <a:avLst/>
          </a:prstGeom>
        </p:spPr>
      </p:pic>
      <p:sp>
        <p:nvSpPr>
          <p:cNvPr id="13" name="右箭头 12"/>
          <p:cNvSpPr/>
          <p:nvPr/>
        </p:nvSpPr>
        <p:spPr>
          <a:xfrm>
            <a:off x="5790684" y="3499705"/>
            <a:ext cx="679388" cy="574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4"/>
          <a:stretch>
            <a:fillRect/>
          </a:stretch>
        </p:blipFill>
        <p:spPr>
          <a:xfrm>
            <a:off x="6721412" y="2592898"/>
            <a:ext cx="4700024" cy="3212780"/>
          </a:xfrm>
          <a:prstGeom prst="rect">
            <a:avLst/>
          </a:prstGeom>
        </p:spPr>
      </p:pic>
    </p:spTree>
    <p:extLst>
      <p:ext uri="{BB962C8B-B14F-4D97-AF65-F5344CB8AC3E}">
        <p14:creationId xmlns:p14="http://schemas.microsoft.com/office/powerpoint/2010/main" val="3450898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11" name="矩形 10"/>
          <p:cNvSpPr/>
          <p:nvPr/>
        </p:nvSpPr>
        <p:spPr>
          <a:xfrm>
            <a:off x="2793374" y="1251885"/>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数据特征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
        <p:nvSpPr>
          <p:cNvPr id="13" name="右箭头 12"/>
          <p:cNvSpPr/>
          <p:nvPr/>
        </p:nvSpPr>
        <p:spPr>
          <a:xfrm>
            <a:off x="3745984" y="3423505"/>
            <a:ext cx="679388" cy="574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3"/>
          <a:stretch>
            <a:fillRect/>
          </a:stretch>
        </p:blipFill>
        <p:spPr>
          <a:xfrm>
            <a:off x="589781" y="2660732"/>
            <a:ext cx="2850601" cy="2320348"/>
          </a:xfrm>
          <a:prstGeom prst="rect">
            <a:avLst/>
          </a:prstGeom>
        </p:spPr>
      </p:pic>
      <p:pic>
        <p:nvPicPr>
          <p:cNvPr id="9" name="图片 8"/>
          <p:cNvPicPr>
            <a:picLocks noChangeAspect="1"/>
          </p:cNvPicPr>
          <p:nvPr/>
        </p:nvPicPr>
        <p:blipFill>
          <a:blip r:embed="rId4"/>
          <a:stretch>
            <a:fillRect/>
          </a:stretch>
        </p:blipFill>
        <p:spPr>
          <a:xfrm>
            <a:off x="5224027" y="1898216"/>
            <a:ext cx="5673436" cy="4640696"/>
          </a:xfrm>
          <a:prstGeom prst="rect">
            <a:avLst/>
          </a:prstGeom>
        </p:spPr>
      </p:pic>
    </p:spTree>
    <p:extLst>
      <p:ext uri="{BB962C8B-B14F-4D97-AF65-F5344CB8AC3E}">
        <p14:creationId xmlns:p14="http://schemas.microsoft.com/office/powerpoint/2010/main" val="223145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pic>
        <p:nvPicPr>
          <p:cNvPr id="5" name="图片 4"/>
          <p:cNvPicPr>
            <a:picLocks noChangeAspect="1"/>
          </p:cNvPicPr>
          <p:nvPr/>
        </p:nvPicPr>
        <p:blipFill>
          <a:blip r:embed="rId3"/>
          <a:stretch>
            <a:fillRect/>
          </a:stretch>
        </p:blipFill>
        <p:spPr>
          <a:xfrm>
            <a:off x="2925035" y="1395197"/>
            <a:ext cx="8068852" cy="3969283"/>
          </a:xfrm>
          <a:prstGeom prst="rect">
            <a:avLst/>
          </a:prstGeom>
          <a:ln w="38100">
            <a:solidFill>
              <a:srgbClr val="FF0000"/>
            </a:solidFill>
          </a:ln>
        </p:spPr>
      </p:pic>
      <p:sp>
        <p:nvSpPr>
          <p:cNvPr id="6" name="矩形 5"/>
          <p:cNvSpPr/>
          <p:nvPr/>
        </p:nvSpPr>
        <p:spPr>
          <a:xfrm>
            <a:off x="1101804" y="1945129"/>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数据特征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6992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pic>
        <p:nvPicPr>
          <p:cNvPr id="5" name="图片 4"/>
          <p:cNvPicPr>
            <a:picLocks noChangeAspect="1"/>
          </p:cNvPicPr>
          <p:nvPr/>
        </p:nvPicPr>
        <p:blipFill>
          <a:blip r:embed="rId2"/>
          <a:stretch>
            <a:fillRect/>
          </a:stretch>
        </p:blipFill>
        <p:spPr>
          <a:xfrm>
            <a:off x="124691" y="2691600"/>
            <a:ext cx="5638800" cy="2884235"/>
          </a:xfrm>
          <a:prstGeom prst="rect">
            <a:avLst/>
          </a:prstGeom>
        </p:spPr>
      </p:pic>
      <p:pic>
        <p:nvPicPr>
          <p:cNvPr id="6" name="图片 5"/>
          <p:cNvPicPr>
            <a:picLocks noChangeAspect="1"/>
          </p:cNvPicPr>
          <p:nvPr/>
        </p:nvPicPr>
        <p:blipFill>
          <a:blip r:embed="rId3"/>
          <a:stretch>
            <a:fillRect/>
          </a:stretch>
        </p:blipFill>
        <p:spPr>
          <a:xfrm>
            <a:off x="6244227" y="2691600"/>
            <a:ext cx="5823082" cy="2729314"/>
          </a:xfrm>
          <a:prstGeom prst="rect">
            <a:avLst/>
          </a:prstGeom>
        </p:spPr>
      </p:pic>
      <p:sp>
        <p:nvSpPr>
          <p:cNvPr id="7" name="右箭头 6"/>
          <p:cNvSpPr/>
          <p:nvPr/>
        </p:nvSpPr>
        <p:spPr>
          <a:xfrm>
            <a:off x="5496081" y="3475196"/>
            <a:ext cx="872837" cy="65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4645236" y="1530820"/>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系统特征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7532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
        <p:nvSpPr>
          <p:cNvPr id="5" name="右箭头 4"/>
          <p:cNvSpPr/>
          <p:nvPr/>
        </p:nvSpPr>
        <p:spPr>
          <a:xfrm>
            <a:off x="5554365" y="4729707"/>
            <a:ext cx="872837" cy="658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a:stretch>
            <a:fillRect/>
          </a:stretch>
        </p:blipFill>
        <p:spPr>
          <a:xfrm>
            <a:off x="838200" y="1377388"/>
            <a:ext cx="5410199" cy="2141316"/>
          </a:xfrm>
          <a:prstGeom prst="rect">
            <a:avLst/>
          </a:prstGeom>
        </p:spPr>
      </p:pic>
      <p:pic>
        <p:nvPicPr>
          <p:cNvPr id="7" name="图片 6"/>
          <p:cNvPicPr>
            <a:picLocks noChangeAspect="1"/>
          </p:cNvPicPr>
          <p:nvPr/>
        </p:nvPicPr>
        <p:blipFill>
          <a:blip r:embed="rId4"/>
          <a:stretch>
            <a:fillRect/>
          </a:stretch>
        </p:blipFill>
        <p:spPr>
          <a:xfrm>
            <a:off x="838200" y="3652598"/>
            <a:ext cx="4441696" cy="2649851"/>
          </a:xfrm>
          <a:prstGeom prst="rect">
            <a:avLst/>
          </a:prstGeom>
        </p:spPr>
      </p:pic>
      <p:pic>
        <p:nvPicPr>
          <p:cNvPr id="8" name="图片 7"/>
          <p:cNvPicPr>
            <a:picLocks noChangeAspect="1"/>
          </p:cNvPicPr>
          <p:nvPr/>
        </p:nvPicPr>
        <p:blipFill>
          <a:blip r:embed="rId5"/>
          <a:stretch>
            <a:fillRect/>
          </a:stretch>
        </p:blipFill>
        <p:spPr>
          <a:xfrm>
            <a:off x="6701672" y="3652598"/>
            <a:ext cx="4723807" cy="2649851"/>
          </a:xfrm>
          <a:prstGeom prst="rect">
            <a:avLst/>
          </a:prstGeom>
        </p:spPr>
      </p:pic>
      <p:sp>
        <p:nvSpPr>
          <p:cNvPr id="9" name="矩形 8"/>
          <p:cNvSpPr/>
          <p:nvPr/>
        </p:nvSpPr>
        <p:spPr>
          <a:xfrm>
            <a:off x="7637816" y="1864248"/>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系统特征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866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本课程章节组织</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3</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1015026605"/>
              </p:ext>
            </p:extLst>
          </p:nvPr>
        </p:nvGraphicFramePr>
        <p:xfrm>
          <a:off x="838200" y="1117228"/>
          <a:ext cx="10515600" cy="5541264"/>
        </p:xfrm>
        <a:graphic>
          <a:graphicData uri="http://schemas.openxmlformats.org/drawingml/2006/table">
            <a:tbl>
              <a:tblPr firstRow="1" bandRow="1">
                <a:tableStyleId>{93296810-A885-4BE3-A3E7-6D5BEEA58F35}</a:tableStyleId>
              </a:tblPr>
              <a:tblGrid>
                <a:gridCol w="10515600">
                  <a:extLst>
                    <a:ext uri="{9D8B030D-6E8A-4147-A177-3AD203B41FA5}">
                      <a16:colId xmlns:a16="http://schemas.microsoft.com/office/drawing/2014/main" val="4280477784"/>
                    </a:ext>
                  </a:extLst>
                </a:gridCol>
              </a:tblGrid>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1 </a:t>
                      </a:r>
                      <a:r>
                        <a:rPr kumimoji="1" lang="zh-CN" altLang="en-US" sz="2400" dirty="0">
                          <a:latin typeface="微软雅黑" panose="020B0503020204020204" pitchFamily="34" charset="-122"/>
                          <a:ea typeface="微软雅黑" panose="020B0503020204020204" pitchFamily="34" charset="-122"/>
                        </a:rPr>
                        <a:t>章  数据管理系统概述</a:t>
                      </a:r>
                      <a:endParaRPr kumimoji="1" lang="en-US" altLang="zh-CN"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315945906"/>
                  </a:ext>
                </a:extLst>
              </a:tr>
              <a:tr h="370840">
                <a:tc>
                  <a:txBody>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2 </a:t>
                      </a:r>
                      <a:r>
                        <a:rPr kumimoji="1" lang="zh-CN" altLang="en-US" sz="2400" dirty="0">
                          <a:latin typeface="微软雅黑" panose="020B0503020204020204" pitchFamily="34" charset="-122"/>
                          <a:ea typeface="微软雅黑" panose="020B0503020204020204" pitchFamily="34" charset="-122"/>
                        </a:rPr>
                        <a:t>章  关系数据模型与</a:t>
                      </a:r>
                      <a:r>
                        <a:rPr kumimoji="1" lang="en-US" altLang="zh-CN" sz="2400" dirty="0">
                          <a:latin typeface="微软雅黑" panose="020B0503020204020204" pitchFamily="34" charset="-122"/>
                          <a:ea typeface="微软雅黑" panose="020B0503020204020204" pitchFamily="34" charset="-122"/>
                        </a:rPr>
                        <a:t>SQL</a:t>
                      </a: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3 </a:t>
                      </a:r>
                      <a:r>
                        <a:rPr kumimoji="1" lang="zh-CN" altLang="en-US" sz="2400" dirty="0">
                          <a:latin typeface="微软雅黑" panose="020B0503020204020204" pitchFamily="34" charset="-122"/>
                          <a:ea typeface="微软雅黑" panose="020B0503020204020204" pitchFamily="34" charset="-122"/>
                        </a:rPr>
                        <a:t>章  键值对模型与</a:t>
                      </a:r>
                      <a:r>
                        <a:rPr kumimoji="1" lang="en-US" altLang="zh-CN" sz="2400" dirty="0">
                          <a:latin typeface="微软雅黑" panose="020B0503020204020204" pitchFamily="34" charset="-122"/>
                          <a:ea typeface="微软雅黑" panose="020B0503020204020204" pitchFamily="34" charset="-122"/>
                        </a:rPr>
                        <a:t>SQL</a:t>
                      </a: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4 </a:t>
                      </a:r>
                      <a:r>
                        <a:rPr kumimoji="1" lang="zh-CN" altLang="en-US" sz="2400" dirty="0">
                          <a:latin typeface="微软雅黑" panose="020B0503020204020204" pitchFamily="34" charset="-122"/>
                          <a:ea typeface="微软雅黑" panose="020B0503020204020204" pitchFamily="34" charset="-122"/>
                        </a:rPr>
                        <a:t>章  文档模型与查询语言</a:t>
                      </a:r>
                      <a:r>
                        <a:rPr kumimoji="1" lang="en-US" altLang="zh-CN" sz="2400" dirty="0">
                          <a:latin typeface="微软雅黑" panose="020B0503020204020204" pitchFamily="34" charset="-122"/>
                          <a:ea typeface="微软雅黑" panose="020B0503020204020204" pitchFamily="34" charset="-122"/>
                        </a:rPr>
                        <a:t>XPATH</a:t>
                      </a:r>
                    </a:p>
                    <a:p>
                      <a:pPr>
                        <a:lnSpc>
                          <a:spcPct val="120000"/>
                        </a:lnSpc>
                        <a:spcAft>
                          <a:spcPts val="1200"/>
                        </a:spcAft>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5 </a:t>
                      </a:r>
                      <a:r>
                        <a:rPr kumimoji="1" lang="zh-CN" altLang="en-US" sz="2400" dirty="0">
                          <a:latin typeface="微软雅黑" panose="020B0503020204020204" pitchFamily="34" charset="-122"/>
                          <a:ea typeface="微软雅黑" panose="020B0503020204020204" pitchFamily="34" charset="-122"/>
                        </a:rPr>
                        <a:t>章  图模型与类</a:t>
                      </a:r>
                      <a:r>
                        <a:rPr kumimoji="1" lang="en-US" altLang="zh-CN" sz="2400" dirty="0">
                          <a:latin typeface="微软雅黑" panose="020B0503020204020204" pitchFamily="34" charset="-122"/>
                          <a:ea typeface="微软雅黑" panose="020B0503020204020204" pitchFamily="34" charset="-122"/>
                        </a:rPr>
                        <a:t>SQL</a:t>
                      </a:r>
                      <a:r>
                        <a:rPr kumimoji="1" lang="zh-CN" altLang="en-US" sz="2400" dirty="0">
                          <a:latin typeface="微软雅黑" panose="020B0503020204020204" pitchFamily="34" charset="-122"/>
                          <a:ea typeface="微软雅黑" panose="020B0503020204020204" pitchFamily="34" charset="-122"/>
                        </a:rPr>
                        <a:t>查询语言</a:t>
                      </a:r>
                      <a:endParaRPr kumimoji="1" lang="en-US" altLang="zh-CN"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262781814"/>
                  </a:ext>
                </a:extLst>
              </a:tr>
              <a:tr h="370840">
                <a:tc>
                  <a:txBody>
                    <a:bodyPr/>
                    <a:lstStyle/>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6 </a:t>
                      </a:r>
                      <a:r>
                        <a:rPr kumimoji="1" lang="zh-CN" altLang="en-US" sz="2400" dirty="0">
                          <a:latin typeface="微软雅黑" panose="020B0503020204020204" pitchFamily="34" charset="-122"/>
                          <a:ea typeface="微软雅黑" panose="020B0503020204020204" pitchFamily="34" charset="-122"/>
                        </a:rPr>
                        <a:t>章  大数据管理系统的体系架构</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7 </a:t>
                      </a:r>
                      <a:r>
                        <a:rPr kumimoji="1" lang="zh-CN" altLang="en-US" sz="2400" dirty="0">
                          <a:latin typeface="微软雅黑" panose="020B0503020204020204" pitchFamily="34" charset="-122"/>
                          <a:ea typeface="微软雅黑" panose="020B0503020204020204" pitchFamily="34" charset="-122"/>
                        </a:rPr>
                        <a:t>章  数据存储与组织</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8 </a:t>
                      </a:r>
                      <a:r>
                        <a:rPr kumimoji="1" lang="zh-CN" altLang="en-US" sz="2400" dirty="0">
                          <a:latin typeface="微软雅黑" panose="020B0503020204020204" pitchFamily="34" charset="-122"/>
                          <a:ea typeface="微软雅黑" panose="020B0503020204020204" pitchFamily="34" charset="-122"/>
                        </a:rPr>
                        <a:t>章  分布式查询处理优化</a:t>
                      </a:r>
                      <a:endParaRPr kumimoji="1" lang="en-US" altLang="zh-CN" sz="2400" dirty="0">
                        <a:latin typeface="微软雅黑" panose="020B0503020204020204" pitchFamily="34" charset="-122"/>
                        <a:ea typeface="微软雅黑" panose="020B0503020204020204" pitchFamily="34" charset="-122"/>
                      </a:endParaRPr>
                    </a:p>
                    <a:p>
                      <a:pPr>
                        <a:lnSpc>
                          <a:spcPct val="120000"/>
                        </a:lnSpc>
                      </a:pPr>
                      <a:r>
                        <a:rPr kumimoji="1" lang="zh-CN" altLang="en-US" sz="2400" dirty="0">
                          <a:latin typeface="微软雅黑" panose="020B0503020204020204" pitchFamily="34" charset="-122"/>
                          <a:ea typeface="微软雅黑" panose="020B0503020204020204" pitchFamily="34" charset="-122"/>
                        </a:rPr>
                        <a:t>第 </a:t>
                      </a:r>
                      <a:r>
                        <a:rPr kumimoji="1" lang="en-US" altLang="zh-CN" sz="2400" dirty="0">
                          <a:latin typeface="微软雅黑" panose="020B0503020204020204" pitchFamily="34" charset="-122"/>
                          <a:ea typeface="微软雅黑" panose="020B0503020204020204" pitchFamily="34" charset="-122"/>
                        </a:rPr>
                        <a:t>9 </a:t>
                      </a:r>
                      <a:r>
                        <a:rPr kumimoji="1" lang="zh-CN" altLang="en-US" sz="2400" dirty="0">
                          <a:latin typeface="微软雅黑" panose="020B0503020204020204" pitchFamily="34" charset="-122"/>
                          <a:ea typeface="微软雅黑" panose="020B0503020204020204" pitchFamily="34" charset="-122"/>
                        </a:rPr>
                        <a:t>章  分布式事务</a:t>
                      </a:r>
                      <a:endParaRPr kumimoji="1" lang="en-US" altLang="zh-CN" sz="2400" dirty="0">
                        <a:latin typeface="微软雅黑" panose="020B0503020204020204" pitchFamily="34" charset="-122"/>
                        <a:ea typeface="微软雅黑" panose="020B0503020204020204" pitchFamily="34" charset="-122"/>
                      </a:endParaRPr>
                    </a:p>
                    <a:p>
                      <a:pPr>
                        <a:lnSpc>
                          <a:spcPct val="120000"/>
                        </a:lnSpc>
                        <a:spcAft>
                          <a:spcPts val="0"/>
                        </a:spcAft>
                      </a:pPr>
                      <a:r>
                        <a:rPr kumimoji="1" lang="zh-CN" altLang="en-US" sz="2400" kern="1200" dirty="0">
                          <a:latin typeface="微软雅黑" panose="020B0503020204020204" pitchFamily="34" charset="-122"/>
                          <a:ea typeface="微软雅黑" panose="020B0503020204020204" pitchFamily="34" charset="-122"/>
                        </a:rPr>
                        <a:t>第</a:t>
                      </a:r>
                      <a:r>
                        <a:rPr kumimoji="1" lang="en-US" altLang="zh-CN" sz="2400" kern="1200" dirty="0">
                          <a:latin typeface="微软雅黑" panose="020B0503020204020204" pitchFamily="34" charset="-122"/>
                          <a:ea typeface="微软雅黑" panose="020B0503020204020204" pitchFamily="34" charset="-122"/>
                        </a:rPr>
                        <a:t>10</a:t>
                      </a:r>
                      <a:r>
                        <a:rPr kumimoji="1" lang="zh-CN" altLang="en-US" sz="2400" kern="1200" dirty="0">
                          <a:latin typeface="微软雅黑" panose="020B0503020204020204" pitchFamily="34" charset="-122"/>
                          <a:ea typeface="微软雅黑" panose="020B0503020204020204" pitchFamily="34" charset="-122"/>
                        </a:rPr>
                        <a:t>章  分布式故障恢复</a:t>
                      </a:r>
                      <a:endParaRPr kumimoji="1" lang="en-US" altLang="zh-CN" sz="2400" kern="1200" dirty="0">
                        <a:latin typeface="微软雅黑" panose="020B0503020204020204" pitchFamily="34" charset="-122"/>
                        <a:ea typeface="微软雅黑" panose="020B0503020204020204" pitchFamily="34" charset="-122"/>
                      </a:endParaRPr>
                    </a:p>
                    <a:p>
                      <a:pPr>
                        <a:lnSpc>
                          <a:spcPct val="120000"/>
                        </a:lnSpc>
                        <a:spcAft>
                          <a:spcPts val="0"/>
                        </a:spcAft>
                      </a:pPr>
                      <a:r>
                        <a:rPr kumimoji="1" lang="zh-CN" altLang="en-US" sz="2400" kern="1200" dirty="0">
                          <a:latin typeface="微软雅黑" panose="020B0503020204020204" pitchFamily="34" charset="-122"/>
                          <a:ea typeface="微软雅黑" panose="020B0503020204020204" pitchFamily="34" charset="-122"/>
                        </a:rPr>
                        <a:t>第</a:t>
                      </a:r>
                      <a:r>
                        <a:rPr kumimoji="1" lang="en-US" altLang="zh-CN" sz="2400" kern="1200" dirty="0">
                          <a:latin typeface="微软雅黑" panose="020B0503020204020204" pitchFamily="34" charset="-122"/>
                          <a:ea typeface="微软雅黑" panose="020B0503020204020204" pitchFamily="34" charset="-122"/>
                        </a:rPr>
                        <a:t>11</a:t>
                      </a:r>
                      <a:r>
                        <a:rPr kumimoji="1" lang="zh-CN" altLang="en-US" sz="2400" kern="1200" dirty="0">
                          <a:latin typeface="微软雅黑" panose="020B0503020204020204" pitchFamily="34" charset="-122"/>
                          <a:ea typeface="微软雅黑" panose="020B0503020204020204" pitchFamily="34" charset="-122"/>
                        </a:rPr>
                        <a:t>章  流</a:t>
                      </a:r>
                      <a:r>
                        <a:rPr kumimoji="1" lang="zh-CN" altLang="en-US" sz="2400" kern="1200" dirty="0" smtClean="0">
                          <a:latin typeface="微软雅黑" panose="020B0503020204020204" pitchFamily="34" charset="-122"/>
                          <a:ea typeface="微软雅黑" panose="020B0503020204020204" pitchFamily="34" charset="-122"/>
                        </a:rPr>
                        <a:t>数据</a:t>
                      </a:r>
                      <a:endParaRPr kumimoji="1" lang="en-US" altLang="zh-CN" sz="2400" kern="1200" dirty="0">
                        <a:latin typeface="微软雅黑" panose="020B0503020204020204" pitchFamily="34" charset="-122"/>
                        <a:ea typeface="微软雅黑" panose="020B0503020204020204" pitchFamily="34" charset="-122"/>
                      </a:endParaRPr>
                    </a:p>
                    <a:p>
                      <a:pPr>
                        <a:lnSpc>
                          <a:spcPct val="120000"/>
                        </a:lnSpc>
                        <a:spcAft>
                          <a:spcPts val="0"/>
                        </a:spcAft>
                      </a:pPr>
                      <a:r>
                        <a:rPr kumimoji="1" lang="zh-CN" altLang="en-US" sz="2400" kern="1200" dirty="0">
                          <a:latin typeface="微软雅黑" panose="020B0503020204020204" pitchFamily="34" charset="-122"/>
                          <a:ea typeface="微软雅黑" panose="020B0503020204020204" pitchFamily="34" charset="-122"/>
                        </a:rPr>
                        <a:t>第</a:t>
                      </a:r>
                      <a:r>
                        <a:rPr kumimoji="1" lang="en-US" altLang="zh-CN" sz="2400" kern="1200" dirty="0">
                          <a:latin typeface="微软雅黑" panose="020B0503020204020204" pitchFamily="34" charset="-122"/>
                          <a:ea typeface="微软雅黑" panose="020B0503020204020204" pitchFamily="34" charset="-122"/>
                        </a:rPr>
                        <a:t>12</a:t>
                      </a:r>
                      <a:r>
                        <a:rPr kumimoji="1" lang="zh-CN" altLang="en-US" sz="2400" kern="1200" dirty="0">
                          <a:latin typeface="微软雅黑" panose="020B0503020204020204" pitchFamily="34" charset="-122"/>
                          <a:ea typeface="微软雅黑" panose="020B0503020204020204" pitchFamily="34" charset="-122"/>
                        </a:rPr>
                        <a:t>章  大数据隐私保护</a:t>
                      </a:r>
                      <a:endParaRPr kumimoji="1" lang="zh-CN" altLang="en-US" sz="2400" kern="1200" dirty="0">
                        <a:solidFill>
                          <a:schemeClr val="dk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4199195492"/>
                  </a:ext>
                </a:extLst>
              </a:tr>
            </a:tbl>
          </a:graphicData>
        </a:graphic>
      </p:graphicFrame>
      <p:sp>
        <p:nvSpPr>
          <p:cNvPr id="7" name="矩形 6"/>
          <p:cNvSpPr/>
          <p:nvPr/>
        </p:nvSpPr>
        <p:spPr>
          <a:xfrm>
            <a:off x="6031100" y="1136549"/>
            <a:ext cx="5464969" cy="584775"/>
          </a:xfrm>
          <a:prstGeom prst="rect">
            <a:avLst/>
          </a:prstGeom>
          <a:ln>
            <a:noFill/>
          </a:ln>
        </p:spPr>
        <p:txBody>
          <a:bodyPr wrap="square">
            <a:spAutoFit/>
          </a:bodyPr>
          <a:lstStyle/>
          <a:p>
            <a:pPr marL="228600" lvl="1">
              <a:spcBef>
                <a:spcPts val="1000"/>
              </a:spcBef>
            </a:pPr>
            <a:r>
              <a:rPr kumimoji="1" lang="zh-CN" altLang="en-US" sz="3200" dirty="0">
                <a:solidFill>
                  <a:srgbClr val="FFC000"/>
                </a:solidFill>
                <a:latin typeface="隶书" panose="02010509060101010101" pitchFamily="49" charset="-122"/>
                <a:ea typeface="隶书" panose="02010509060101010101" pitchFamily="49" charset="-122"/>
              </a:rPr>
              <a:t>第一部分：大数据管理概述</a:t>
            </a:r>
            <a:endParaRPr kumimoji="1" lang="en-US" altLang="zh-CN" sz="3200" dirty="0">
              <a:solidFill>
                <a:srgbClr val="FFC000"/>
              </a:solidFill>
              <a:latin typeface="隶书" panose="02010509060101010101" pitchFamily="49" charset="-122"/>
              <a:ea typeface="隶书" panose="02010509060101010101" pitchFamily="49" charset="-122"/>
            </a:endParaRPr>
          </a:p>
        </p:txBody>
      </p:sp>
      <p:sp>
        <p:nvSpPr>
          <p:cNvPr id="8" name="矩形 7"/>
          <p:cNvSpPr/>
          <p:nvPr/>
        </p:nvSpPr>
        <p:spPr>
          <a:xfrm>
            <a:off x="6031100" y="2182080"/>
            <a:ext cx="5486401" cy="584775"/>
          </a:xfrm>
          <a:prstGeom prst="rect">
            <a:avLst/>
          </a:prstGeom>
          <a:ln>
            <a:noFill/>
          </a:ln>
        </p:spPr>
        <p:txBody>
          <a:bodyPr wrap="square">
            <a:spAutoFit/>
          </a:bodyPr>
          <a:lstStyle/>
          <a:p>
            <a:pPr marL="228600" lvl="1">
              <a:spcBef>
                <a:spcPts val="1000"/>
              </a:spcBef>
            </a:pPr>
            <a:r>
              <a:rPr kumimoji="1" lang="zh-CN" altLang="en-US" sz="3200" dirty="0">
                <a:solidFill>
                  <a:srgbClr val="C00000"/>
                </a:solidFill>
                <a:latin typeface="隶书" panose="02010509060101010101" pitchFamily="49" charset="-122"/>
                <a:ea typeface="隶书" panose="02010509060101010101" pitchFamily="49" charset="-122"/>
              </a:rPr>
              <a:t>第二部分：数据模型与语言</a:t>
            </a:r>
            <a:endParaRPr kumimoji="1" lang="en-US" altLang="zh-CN" sz="2000" dirty="0">
              <a:solidFill>
                <a:srgbClr val="C00000"/>
              </a:solidFill>
              <a:latin typeface="隶书" panose="02010509060101010101" pitchFamily="49" charset="-122"/>
              <a:ea typeface="隶书" panose="02010509060101010101" pitchFamily="49" charset="-122"/>
            </a:endParaRPr>
          </a:p>
        </p:txBody>
      </p:sp>
      <p:sp>
        <p:nvSpPr>
          <p:cNvPr id="9" name="矩形 8"/>
          <p:cNvSpPr/>
          <p:nvPr/>
        </p:nvSpPr>
        <p:spPr>
          <a:xfrm>
            <a:off x="6031100" y="4627430"/>
            <a:ext cx="5486401" cy="584775"/>
          </a:xfrm>
          <a:prstGeom prst="rect">
            <a:avLst/>
          </a:prstGeom>
          <a:ln>
            <a:noFill/>
          </a:ln>
        </p:spPr>
        <p:txBody>
          <a:bodyPr wrap="square">
            <a:spAutoFit/>
          </a:bodyPr>
          <a:lstStyle/>
          <a:p>
            <a:pPr marL="228600" lvl="1">
              <a:spcBef>
                <a:spcPts val="1000"/>
              </a:spcBef>
            </a:pPr>
            <a:r>
              <a:rPr kumimoji="1" lang="zh-CN" altLang="en-US" sz="3200" dirty="0">
                <a:solidFill>
                  <a:srgbClr val="C00000"/>
                </a:solidFill>
                <a:latin typeface="隶书" panose="02010509060101010101" pitchFamily="49" charset="-122"/>
                <a:ea typeface="隶书" panose="02010509060101010101" pitchFamily="49" charset="-122"/>
              </a:rPr>
              <a:t>第三部分：大数据管理系统</a:t>
            </a:r>
            <a:endParaRPr kumimoji="1" lang="en-US" altLang="zh-CN" sz="1400" dirty="0">
              <a:solidFill>
                <a:srgbClr val="C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799747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图片 4"/>
          <p:cNvPicPr>
            <a:picLocks noChangeAspect="1"/>
          </p:cNvPicPr>
          <p:nvPr/>
        </p:nvPicPr>
        <p:blipFill>
          <a:blip r:embed="rId3"/>
          <a:stretch>
            <a:fillRect/>
          </a:stretch>
        </p:blipFill>
        <p:spPr>
          <a:xfrm>
            <a:off x="927501" y="1308087"/>
            <a:ext cx="5095670" cy="2362500"/>
          </a:xfrm>
          <a:prstGeom prst="rect">
            <a:avLst/>
          </a:prstGeom>
        </p:spPr>
      </p:pic>
      <p:pic>
        <p:nvPicPr>
          <p:cNvPr id="6" name="图片 6" descr="大数据.jpg"/>
          <p:cNvPicPr>
            <a:picLocks noChangeAspect="1"/>
          </p:cNvPicPr>
          <p:nvPr/>
        </p:nvPicPr>
        <p:blipFill>
          <a:blip r:embed="rId4" cstate="print"/>
          <a:srcRect/>
          <a:stretch>
            <a:fillRect/>
          </a:stretch>
        </p:blipFill>
        <p:spPr bwMode="auto">
          <a:xfrm>
            <a:off x="927501" y="3843534"/>
            <a:ext cx="5095669" cy="2443891"/>
          </a:xfrm>
          <a:prstGeom prst="rect">
            <a:avLst/>
          </a:prstGeom>
          <a:noFill/>
          <a:ln w="9525">
            <a:noFill/>
            <a:miter lim="800000"/>
            <a:headEnd/>
            <a:tailEnd/>
          </a:ln>
        </p:spPr>
      </p:pic>
      <p:pic>
        <p:nvPicPr>
          <p:cNvPr id="7" name="Picture 2" descr="http://imgt4.bdstatic.com/it/u=2385378343,3137184481&amp;fm=21&amp;gp=0.jpg"/>
          <p:cNvPicPr>
            <a:picLocks noChangeAspect="1" noChangeArrowheads="1"/>
          </p:cNvPicPr>
          <p:nvPr/>
        </p:nvPicPr>
        <p:blipFill>
          <a:blip r:embed="rId5" cstate="print"/>
          <a:srcRect/>
          <a:stretch>
            <a:fillRect/>
          </a:stretch>
        </p:blipFill>
        <p:spPr bwMode="auto">
          <a:xfrm>
            <a:off x="6759615" y="3683293"/>
            <a:ext cx="5095670" cy="2600443"/>
          </a:xfrm>
          <a:prstGeom prst="rect">
            <a:avLst/>
          </a:prstGeom>
          <a:noFill/>
          <a:ln w="9525">
            <a:noFill/>
            <a:miter lim="800000"/>
            <a:headEnd/>
            <a:tailEnd/>
          </a:ln>
        </p:spPr>
      </p:pic>
      <p:sp>
        <p:nvSpPr>
          <p:cNvPr id="8" name="右箭头 7"/>
          <p:cNvSpPr/>
          <p:nvPr/>
        </p:nvSpPr>
        <p:spPr>
          <a:xfrm>
            <a:off x="5786779" y="4923147"/>
            <a:ext cx="852739" cy="609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7557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7" name="图片 6"/>
          <p:cNvPicPr>
            <a:picLocks noChangeAspect="1"/>
          </p:cNvPicPr>
          <p:nvPr/>
        </p:nvPicPr>
        <p:blipFill>
          <a:blip r:embed="rId3"/>
          <a:stretch>
            <a:fillRect/>
          </a:stretch>
        </p:blipFill>
        <p:spPr>
          <a:xfrm>
            <a:off x="3074725" y="1610478"/>
            <a:ext cx="7837116" cy="3708105"/>
          </a:xfrm>
          <a:prstGeom prst="rect">
            <a:avLst/>
          </a:prstGeom>
          <a:ln w="38100">
            <a:solidFill>
              <a:srgbClr val="FF0000"/>
            </a:solidFill>
          </a:ln>
        </p:spPr>
      </p:pic>
      <p:sp>
        <p:nvSpPr>
          <p:cNvPr id="8" name="矩形 7"/>
          <p:cNvSpPr/>
          <p:nvPr/>
        </p:nvSpPr>
        <p:spPr>
          <a:xfrm>
            <a:off x="1059917" y="1726577"/>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系统特征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3911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内容占位符 2"/>
          <p:cNvSpPr>
            <a:spLocks noGrp="1"/>
          </p:cNvSpPr>
          <p:nvPr>
            <p:ph idx="1"/>
          </p:nvPr>
        </p:nvSpPr>
        <p:spPr>
          <a:xfrm>
            <a:off x="838200" y="2616095"/>
            <a:ext cx="10520423" cy="3021302"/>
          </a:xfrm>
        </p:spPr>
        <p:txBody>
          <a:bodyPr>
            <a:normAutofit/>
          </a:bodyPr>
          <a:lstStyle/>
          <a:p>
            <a:pPr>
              <a:spcBef>
                <a:spcPts val="600"/>
              </a:spcBef>
            </a:pPr>
            <a:r>
              <a:rPr lang="zh-CN" altLang="zh-CN" dirty="0"/>
              <a:t>以</a:t>
            </a:r>
            <a:r>
              <a:rPr lang="en-US" altLang="zh-CN" dirty="0"/>
              <a:t> </a:t>
            </a:r>
            <a:r>
              <a:rPr lang="zh-CN" altLang="zh-CN" dirty="0">
                <a:solidFill>
                  <a:srgbClr val="C00000"/>
                </a:solidFill>
              </a:rPr>
              <a:t>对象</a:t>
            </a:r>
            <a:r>
              <a:rPr lang="en-US" altLang="zh-CN" dirty="0">
                <a:solidFill>
                  <a:srgbClr val="C00000"/>
                </a:solidFill>
              </a:rPr>
              <a:t> </a:t>
            </a:r>
            <a:r>
              <a:rPr lang="zh-CN" altLang="zh-CN" dirty="0"/>
              <a:t>为中心进行数据组织，实现数据汇聚。 </a:t>
            </a:r>
            <a:endParaRPr lang="en-US" altLang="zh-CN" dirty="0"/>
          </a:p>
          <a:p>
            <a:pPr>
              <a:spcBef>
                <a:spcPts val="600"/>
              </a:spcBef>
            </a:pPr>
            <a:r>
              <a:rPr lang="zh-CN" altLang="zh-CN" dirty="0"/>
              <a:t>以</a:t>
            </a:r>
            <a:r>
              <a:rPr lang="en-US" altLang="zh-CN" dirty="0"/>
              <a:t> </a:t>
            </a:r>
            <a:r>
              <a:rPr lang="zh-CN" altLang="zh-CN" dirty="0">
                <a:solidFill>
                  <a:srgbClr val="C00000"/>
                </a:solidFill>
              </a:rPr>
              <a:t>机器学习</a:t>
            </a:r>
            <a:r>
              <a:rPr lang="en-US" altLang="zh-CN" dirty="0"/>
              <a:t> </a:t>
            </a:r>
            <a:r>
              <a:rPr lang="zh-CN" altLang="zh-CN" dirty="0"/>
              <a:t>为主要应用类型</a:t>
            </a:r>
            <a:r>
              <a:rPr lang="zh-CN" altLang="en-US" dirty="0"/>
              <a:t>。</a:t>
            </a:r>
            <a:r>
              <a:rPr lang="zh-CN" altLang="zh-CN" dirty="0"/>
              <a:t> </a:t>
            </a:r>
            <a:endParaRPr lang="en-US" altLang="zh-CN" dirty="0"/>
          </a:p>
          <a:p>
            <a:pPr>
              <a:spcBef>
                <a:spcPts val="600"/>
              </a:spcBef>
            </a:pPr>
            <a:r>
              <a:rPr lang="zh-CN" altLang="zh-CN" dirty="0" smtClean="0"/>
              <a:t>以</a:t>
            </a:r>
            <a:r>
              <a:rPr lang="en-US" altLang="zh-CN" dirty="0" smtClean="0"/>
              <a:t> </a:t>
            </a:r>
            <a:r>
              <a:rPr lang="zh-CN" altLang="en-US" dirty="0" smtClean="0">
                <a:solidFill>
                  <a:srgbClr val="C00000"/>
                </a:solidFill>
              </a:rPr>
              <a:t>社会发展</a:t>
            </a:r>
            <a:r>
              <a:rPr lang="zh-CN" altLang="zh-CN" dirty="0" smtClean="0">
                <a:solidFill>
                  <a:srgbClr val="C00000"/>
                </a:solidFill>
              </a:rPr>
              <a:t>第四</a:t>
            </a:r>
            <a:r>
              <a:rPr lang="zh-CN" altLang="zh-CN" dirty="0">
                <a:solidFill>
                  <a:srgbClr val="C00000"/>
                </a:solidFill>
              </a:rPr>
              <a:t>范式</a:t>
            </a:r>
            <a:r>
              <a:rPr lang="en-US" altLang="zh-CN" dirty="0">
                <a:solidFill>
                  <a:srgbClr val="C00000"/>
                </a:solidFill>
              </a:rPr>
              <a:t>——</a:t>
            </a:r>
            <a:r>
              <a:rPr lang="zh-CN" altLang="en-US" dirty="0">
                <a:solidFill>
                  <a:srgbClr val="C00000"/>
                </a:solidFill>
              </a:rPr>
              <a:t>数据驱动 </a:t>
            </a:r>
            <a:r>
              <a:rPr lang="zh-CN" altLang="zh-CN" dirty="0"/>
              <a:t>为解决问题新模式</a:t>
            </a:r>
            <a:r>
              <a:rPr lang="zh-CN" altLang="zh-CN" dirty="0" smtClean="0"/>
              <a:t>。</a:t>
            </a:r>
            <a:endParaRPr lang="en-US" altLang="zh-CN" dirty="0" smtClean="0"/>
          </a:p>
          <a:p>
            <a:pPr>
              <a:spcBef>
                <a:spcPts val="600"/>
              </a:spcBef>
            </a:pPr>
            <a:r>
              <a:rPr lang="zh-CN" altLang="en-US" dirty="0" smtClean="0">
                <a:solidFill>
                  <a:srgbClr val="00B0F0"/>
                </a:solidFill>
              </a:rPr>
              <a:t>        经验主义</a:t>
            </a:r>
            <a:r>
              <a:rPr lang="zh-CN" altLang="en-US" dirty="0">
                <a:solidFill>
                  <a:srgbClr val="00B0F0"/>
                </a:solidFill>
              </a:rPr>
              <a:t>、</a:t>
            </a:r>
            <a:r>
              <a:rPr lang="zh-CN" altLang="en-US" dirty="0" smtClean="0">
                <a:solidFill>
                  <a:srgbClr val="00B0F0"/>
                </a:solidFill>
              </a:rPr>
              <a:t>理论、计算范式→数据密集型科学（</a:t>
            </a:r>
            <a:r>
              <a:rPr lang="zh-CN" altLang="en-US" dirty="0">
                <a:solidFill>
                  <a:srgbClr val="00B0F0"/>
                </a:solidFill>
              </a:rPr>
              <a:t>微软）</a:t>
            </a:r>
            <a:r>
              <a:rPr lang="zh-CN" altLang="zh-CN" dirty="0">
                <a:solidFill>
                  <a:srgbClr val="00B0F0"/>
                </a:solidFill>
              </a:rPr>
              <a:t> </a:t>
            </a:r>
            <a:endParaRPr kumimoji="1" lang="zh-CN" altLang="en-US" dirty="0">
              <a:solidFill>
                <a:srgbClr val="00B0F0"/>
              </a:solidFill>
            </a:endParaRPr>
          </a:p>
        </p:txBody>
      </p:sp>
      <p:sp>
        <p:nvSpPr>
          <p:cNvPr id="6" name="矩形 5"/>
          <p:cNvSpPr/>
          <p:nvPr/>
        </p:nvSpPr>
        <p:spPr>
          <a:xfrm>
            <a:off x="4423562" y="1754075"/>
            <a:ext cx="2031325" cy="646331"/>
          </a:xfrm>
          <a:prstGeom prst="rect">
            <a:avLst/>
          </a:prstGeom>
        </p:spPr>
        <p:txBody>
          <a:bodyPr wrap="none">
            <a:spAutoFit/>
          </a:bodyPr>
          <a:lstStyle/>
          <a:p>
            <a:r>
              <a:rPr kumimoji="1" lang="zh-CN" altLang="en-US" sz="3600" b="1" dirty="0">
                <a:solidFill>
                  <a:srgbClr val="C00000"/>
                </a:solidFill>
                <a:latin typeface="微软雅黑" panose="020B0503020204020204" pitchFamily="34" charset="-122"/>
                <a:ea typeface="微软雅黑" panose="020B0503020204020204" pitchFamily="34" charset="-122"/>
              </a:rPr>
              <a:t>应用特征</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0746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1.2 </a:t>
            </a:r>
            <a:r>
              <a:rPr kumimoji="1" lang="zh-CN" altLang="en-US" dirty="0"/>
              <a:t>大数据管理系统的特征（续）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pic>
        <p:nvPicPr>
          <p:cNvPr id="7" name="图片 6"/>
          <p:cNvPicPr>
            <a:picLocks noChangeAspect="1"/>
          </p:cNvPicPr>
          <p:nvPr/>
        </p:nvPicPr>
        <p:blipFill>
          <a:blip r:embed="rId3"/>
          <a:stretch>
            <a:fillRect/>
          </a:stretch>
        </p:blipFill>
        <p:spPr>
          <a:xfrm>
            <a:off x="3052632" y="1602682"/>
            <a:ext cx="7282647" cy="4148483"/>
          </a:xfrm>
          <a:prstGeom prst="rect">
            <a:avLst/>
          </a:prstGeom>
          <a:ln w="38100">
            <a:solidFill>
              <a:srgbClr val="FF0000"/>
            </a:solidFill>
          </a:ln>
        </p:spPr>
      </p:pic>
      <p:sp>
        <p:nvSpPr>
          <p:cNvPr id="8" name="矩形 7"/>
          <p:cNvSpPr/>
          <p:nvPr/>
        </p:nvSpPr>
        <p:spPr>
          <a:xfrm>
            <a:off x="995085" y="1602682"/>
            <a:ext cx="1415772" cy="461665"/>
          </a:xfrm>
          <a:prstGeom prst="rect">
            <a:avLst/>
          </a:prstGeom>
        </p:spPr>
        <p:txBody>
          <a:bodyPr wrap="none">
            <a:spAutoFit/>
          </a:bodyPr>
          <a:lstStyle/>
          <a:p>
            <a:r>
              <a:rPr kumimoji="1" lang="zh-CN" altLang="en-US" sz="2400" b="1" dirty="0">
                <a:solidFill>
                  <a:srgbClr val="C00000"/>
                </a:solidFill>
                <a:latin typeface="微软雅黑" panose="020B0503020204020204" pitchFamily="34" charset="-122"/>
                <a:ea typeface="微软雅黑" panose="020B0503020204020204" pitchFamily="34" charset="-122"/>
              </a:rPr>
              <a:t>应用特征</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9416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zh-CN" dirty="0"/>
              <a:t>大数据管理</a:t>
            </a:r>
            <a:r>
              <a:rPr lang="zh-CN" altLang="en-US" dirty="0"/>
              <a:t>系统</a:t>
            </a:r>
            <a:r>
              <a:rPr lang="zh-CN" altLang="zh-CN" dirty="0"/>
              <a:t>的特征</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pic>
        <p:nvPicPr>
          <p:cNvPr id="5" name="图片 4"/>
          <p:cNvPicPr>
            <a:picLocks noChangeAspect="1"/>
          </p:cNvPicPr>
          <p:nvPr/>
        </p:nvPicPr>
        <p:blipFill>
          <a:blip r:embed="rId3"/>
          <a:stretch>
            <a:fillRect/>
          </a:stretch>
        </p:blipFill>
        <p:spPr>
          <a:xfrm>
            <a:off x="2361155" y="1334237"/>
            <a:ext cx="3234460" cy="1591117"/>
          </a:xfrm>
          <a:prstGeom prst="rect">
            <a:avLst/>
          </a:prstGeom>
          <a:ln w="38100">
            <a:solidFill>
              <a:srgbClr val="FF0000"/>
            </a:solidFill>
          </a:ln>
        </p:spPr>
      </p:pic>
      <p:sp>
        <p:nvSpPr>
          <p:cNvPr id="6" name="矩形 5"/>
          <p:cNvSpPr/>
          <p:nvPr/>
        </p:nvSpPr>
        <p:spPr>
          <a:xfrm>
            <a:off x="1101804" y="1945129"/>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数据特征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4180107" y="3091024"/>
            <a:ext cx="3234460" cy="1530374"/>
          </a:xfrm>
          <a:prstGeom prst="rect">
            <a:avLst/>
          </a:prstGeom>
          <a:ln w="38100">
            <a:solidFill>
              <a:srgbClr val="FF0000"/>
            </a:solidFill>
          </a:ln>
        </p:spPr>
      </p:pic>
      <p:sp>
        <p:nvSpPr>
          <p:cNvPr id="8" name="矩形 7"/>
          <p:cNvSpPr/>
          <p:nvPr/>
        </p:nvSpPr>
        <p:spPr>
          <a:xfrm>
            <a:off x="2812517" y="3671545"/>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系统特征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stretch>
            <a:fillRect/>
          </a:stretch>
        </p:blipFill>
        <p:spPr>
          <a:xfrm>
            <a:off x="6146353" y="4779675"/>
            <a:ext cx="3234460" cy="1842476"/>
          </a:xfrm>
          <a:prstGeom prst="rect">
            <a:avLst/>
          </a:prstGeom>
          <a:ln w="38100">
            <a:solidFill>
              <a:srgbClr val="FF0000"/>
            </a:solidFill>
          </a:ln>
        </p:spPr>
      </p:pic>
      <p:sp>
        <p:nvSpPr>
          <p:cNvPr id="10" name="矩形 9"/>
          <p:cNvSpPr/>
          <p:nvPr/>
        </p:nvSpPr>
        <p:spPr>
          <a:xfrm>
            <a:off x="4805085" y="5488882"/>
            <a:ext cx="1107996" cy="369332"/>
          </a:xfrm>
          <a:prstGeom prst="rect">
            <a:avLst/>
          </a:prstGeom>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应用特征</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3914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a:xfrm>
            <a:off x="838199" y="1285462"/>
            <a:ext cx="10842171" cy="5178838"/>
          </a:xfrm>
        </p:spPr>
        <p:txBody>
          <a:bodyPr>
            <a:normAutofit fontScale="92500" lnSpcReduction="10000"/>
          </a:bodyPr>
          <a:lstStyle/>
          <a:p>
            <a:pPr marL="457200" indent="-457200">
              <a:buFont typeface="Arial" panose="020B0604020202020204" pitchFamily="34" charset="0"/>
              <a:buChar char="•"/>
            </a:pPr>
            <a:r>
              <a:rPr lang="zh-CN" altLang="en-US" b="1" dirty="0">
                <a:solidFill>
                  <a:srgbClr val="C00000"/>
                </a:solidFill>
              </a:rPr>
              <a:t>多引擎系统结构</a:t>
            </a:r>
            <a:endParaRPr lang="en-US" altLang="zh-CN" b="1" dirty="0">
              <a:solidFill>
                <a:srgbClr val="C00000"/>
              </a:solidFill>
            </a:endParaRPr>
          </a:p>
          <a:p>
            <a:pPr marL="342900" lvl="1" indent="-342900">
              <a:buFontTx/>
              <a:buChar char="-"/>
            </a:pPr>
            <a:r>
              <a:rPr lang="zh-CN" altLang="en-US" dirty="0"/>
              <a:t>支持不同数据模型的引擎将会在大数据管理系统中并存</a:t>
            </a:r>
            <a:r>
              <a:rPr lang="en-US" altLang="zh-CN" dirty="0"/>
              <a:t>;</a:t>
            </a:r>
          </a:p>
          <a:p>
            <a:pPr marL="342900" lvl="1" indent="-342900">
              <a:buFontTx/>
              <a:buChar char="-"/>
            </a:pPr>
            <a:r>
              <a:rPr lang="zh-CN" altLang="en-US" dirty="0"/>
              <a:t>从逻辑上实现多引擎系统的融合；</a:t>
            </a:r>
            <a:endParaRPr lang="en-US" altLang="zh-CN" dirty="0"/>
          </a:p>
          <a:p>
            <a:pPr marL="342900" lvl="1" indent="-342900">
              <a:buFontTx/>
              <a:buChar char="-"/>
            </a:pPr>
            <a:r>
              <a:rPr lang="zh-CN" altLang="en-US" dirty="0"/>
              <a:t>对外提供统一的数据存取访问接口。</a:t>
            </a:r>
            <a:endParaRPr lang="zh-CN" altLang="zh-CN" dirty="0"/>
          </a:p>
          <a:p>
            <a:pPr marL="457200" indent="-457200">
              <a:buFont typeface="Arial" panose="020B0604020202020204" pitchFamily="34" charset="0"/>
              <a:buChar char="•"/>
            </a:pPr>
            <a:r>
              <a:rPr lang="zh-CN" altLang="en-US" b="1" dirty="0">
                <a:solidFill>
                  <a:srgbClr val="C00000"/>
                </a:solidFill>
              </a:rPr>
              <a:t>混合负载系统架构</a:t>
            </a:r>
            <a:endParaRPr lang="en-US" altLang="zh-CN" b="1" dirty="0">
              <a:solidFill>
                <a:srgbClr val="C00000"/>
              </a:solidFill>
            </a:endParaRPr>
          </a:p>
          <a:p>
            <a:pPr lvl="1"/>
            <a:r>
              <a:rPr lang="en-US" altLang="zh-CN" dirty="0"/>
              <a:t>- </a:t>
            </a:r>
            <a:r>
              <a:rPr lang="zh-CN" altLang="en-US" dirty="0"/>
              <a:t>大数据上存在多种不同的计算模式，例如</a:t>
            </a:r>
            <a:r>
              <a:rPr lang="zh-CN" altLang="en-US" dirty="0" smtClean="0"/>
              <a:t>：</a:t>
            </a:r>
            <a:r>
              <a:rPr lang="zh-CN" altLang="en-US" dirty="0"/>
              <a:t>批</a:t>
            </a:r>
            <a:r>
              <a:rPr lang="zh-CN" altLang="en-US" dirty="0" smtClean="0"/>
              <a:t>计算、流</a:t>
            </a:r>
            <a:r>
              <a:rPr lang="zh-CN" altLang="en-US" dirty="0"/>
              <a:t>计算</a:t>
            </a:r>
            <a:r>
              <a:rPr lang="zh-CN" altLang="en-US" dirty="0" smtClean="0"/>
              <a:t>、迭代计算</a:t>
            </a:r>
            <a:r>
              <a:rPr lang="zh-CN" altLang="en-US" dirty="0"/>
              <a:t>、交互计算等；</a:t>
            </a:r>
            <a:endParaRPr lang="en-US" altLang="zh-CN" dirty="0"/>
          </a:p>
          <a:p>
            <a:pPr lvl="1"/>
            <a:r>
              <a:rPr lang="en-US" altLang="zh-CN" dirty="0"/>
              <a:t>-</a:t>
            </a:r>
            <a:r>
              <a:rPr lang="zh-CN" altLang="en-US" dirty="0"/>
              <a:t> 需要支持混合负载，在同一份数据上支持不同的计算模式。</a:t>
            </a:r>
            <a:endParaRPr lang="en-US" altLang="zh-CN" dirty="0"/>
          </a:p>
          <a:p>
            <a:pPr marL="457200" indent="-457200">
              <a:buFont typeface="Arial" panose="020B0604020202020204" pitchFamily="34" charset="0"/>
              <a:buChar char="•"/>
            </a:pPr>
            <a:r>
              <a:rPr lang="zh-CN" altLang="en-US" b="1" dirty="0">
                <a:solidFill>
                  <a:srgbClr val="C00000"/>
                </a:solidFill>
              </a:rPr>
              <a:t>分布式系统架构</a:t>
            </a:r>
            <a:endParaRPr lang="en-US" altLang="zh-CN" b="1" dirty="0">
              <a:solidFill>
                <a:srgbClr val="C00000"/>
              </a:solidFill>
            </a:endParaRPr>
          </a:p>
          <a:p>
            <a:pPr marL="342900" lvl="1" indent="-342900">
              <a:buFontTx/>
              <a:buChar char="-"/>
            </a:pPr>
            <a:r>
              <a:rPr lang="zh-CN" altLang="en-US" dirty="0"/>
              <a:t>大</a:t>
            </a:r>
            <a:r>
              <a:rPr lang="zh-CN" altLang="en-US" dirty="0" smtClean="0"/>
              <a:t>数据系统</a:t>
            </a:r>
            <a:r>
              <a:rPr lang="zh-CN" altLang="en-US" dirty="0"/>
              <a:t>一定是分布式的系统，具有高可扩展性；</a:t>
            </a:r>
            <a:endParaRPr lang="en-US" altLang="zh-CN" dirty="0"/>
          </a:p>
          <a:p>
            <a:pPr marL="342900" lvl="1" indent="-342900">
              <a:buFontTx/>
              <a:buChar char="-"/>
            </a:pPr>
            <a:r>
              <a:rPr lang="zh-CN" altLang="en-US" dirty="0"/>
              <a:t>一般认为，大数据系统是架构在普通服务器上的，不是高端的服务器，因此，需要分布式容错机制、高可伸缩的</a:t>
            </a:r>
            <a:r>
              <a:rPr lang="zh-CN" altLang="en-US" dirty="0" smtClean="0"/>
              <a:t>体系结构</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圆角矩形标注 4"/>
          <p:cNvSpPr/>
          <p:nvPr/>
        </p:nvSpPr>
        <p:spPr>
          <a:xfrm>
            <a:off x="6542313" y="2699657"/>
            <a:ext cx="1404257" cy="612648"/>
          </a:xfrm>
          <a:prstGeom prst="wedgeRoundRectCallout">
            <a:avLst>
              <a:gd name="adj1" fmla="val -29360"/>
              <a:gd name="adj2" fmla="val 8559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Hadoop</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spark</a:t>
            </a:r>
            <a:endParaRPr lang="zh-CN" altLang="en-US" sz="2000" dirty="0">
              <a:latin typeface="微软雅黑" panose="020B0503020204020204" pitchFamily="34" charset="-122"/>
              <a:ea typeface="微软雅黑" panose="020B0503020204020204" pitchFamily="34" charset="-122"/>
            </a:endParaRPr>
          </a:p>
        </p:txBody>
      </p:sp>
      <p:sp>
        <p:nvSpPr>
          <p:cNvPr id="6" name="圆角矩形标注 5"/>
          <p:cNvSpPr/>
          <p:nvPr/>
        </p:nvSpPr>
        <p:spPr>
          <a:xfrm>
            <a:off x="8120742" y="2699657"/>
            <a:ext cx="1404257" cy="612648"/>
          </a:xfrm>
          <a:prstGeom prst="wedgeRoundRectCallout">
            <a:avLst>
              <a:gd name="adj1" fmla="val -45639"/>
              <a:gd name="adj2" fmla="val 9448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Storm</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Yahoo S4</a:t>
            </a:r>
            <a:endParaRPr lang="zh-CN" altLang="en-US" sz="2000"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9699171" y="2699657"/>
            <a:ext cx="1404257" cy="612648"/>
          </a:xfrm>
          <a:prstGeom prst="wedgeRoundRectCallout">
            <a:avLst>
              <a:gd name="adj1" fmla="val -45639"/>
              <a:gd name="adj2" fmla="val 9448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err="1" smtClean="0">
                <a:latin typeface="微软雅黑" panose="020B0503020204020204" pitchFamily="34" charset="-122"/>
                <a:ea typeface="微软雅黑" panose="020B0503020204020204" pitchFamily="34" charset="-122"/>
              </a:rPr>
              <a:t>GraphX</a:t>
            </a:r>
            <a:r>
              <a:rPr lang="zh-CN" altLang="en-US" sz="2000" dirty="0" smtClean="0">
                <a:latin typeface="微软雅黑" panose="020B0503020204020204" pitchFamily="34" charset="-122"/>
                <a:ea typeface="微软雅黑" panose="020B0503020204020204" pitchFamily="34" charset="-122"/>
              </a:rPr>
              <a:t>，</a:t>
            </a:r>
            <a:r>
              <a:rPr lang="en-US" altLang="zh-CN" sz="2000" dirty="0" err="1" smtClean="0">
                <a:latin typeface="微软雅黑" panose="020B0503020204020204" pitchFamily="34" charset="-122"/>
                <a:ea typeface="微软雅黑" panose="020B0503020204020204" pitchFamily="34" charset="-122"/>
              </a:rPr>
              <a:t>Haloop</a:t>
            </a:r>
            <a:endParaRPr lang="zh-CN" altLang="en-US" sz="2000"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9916886" y="4329507"/>
            <a:ext cx="1404257" cy="612648"/>
          </a:xfrm>
          <a:prstGeom prst="wedgeRoundRectCallout">
            <a:avLst>
              <a:gd name="adj1" fmla="val -20833"/>
              <a:gd name="adj2" fmla="val -9208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rPr>
              <a:t>MPP</a:t>
            </a:r>
            <a:r>
              <a:rPr lang="zh-CN" altLang="en-US" sz="2000" dirty="0" smtClean="0">
                <a:latin typeface="微软雅黑" panose="020B0503020204020204" pitchFamily="34" charset="-122"/>
                <a:ea typeface="微软雅黑" panose="020B0503020204020204" pitchFamily="34" charset="-122"/>
              </a:rPr>
              <a:t>架构</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733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
        <p:nvSpPr>
          <p:cNvPr id="3" name="内容占位符 2"/>
          <p:cNvSpPr>
            <a:spLocks noGrp="1"/>
          </p:cNvSpPr>
          <p:nvPr>
            <p:ph idx="1"/>
          </p:nvPr>
        </p:nvSpPr>
        <p:spPr>
          <a:xfrm>
            <a:off x="838200" y="1374362"/>
            <a:ext cx="10515600" cy="4351338"/>
          </a:xfrm>
        </p:spPr>
        <p:txBody>
          <a:bodyPr>
            <a:normAutofit lnSpcReduction="10000"/>
          </a:bodyPr>
          <a:lstStyle/>
          <a:p>
            <a:r>
              <a:rPr lang="zh-CN" altLang="en-US" dirty="0" smtClean="0"/>
              <a:t>大数据的分布式系统架构中的典型成分</a:t>
            </a:r>
            <a:endParaRPr lang="en-US" altLang="zh-CN" dirty="0" smtClean="0"/>
          </a:p>
          <a:p>
            <a:r>
              <a:rPr lang="en-US" altLang="zh-CN" dirty="0" smtClean="0"/>
              <a:t>Master</a:t>
            </a:r>
            <a:r>
              <a:rPr lang="zh-CN" altLang="en-US" dirty="0" smtClean="0"/>
              <a:t>、</a:t>
            </a:r>
            <a:endParaRPr lang="en-US" altLang="zh-CN" dirty="0" smtClean="0"/>
          </a:p>
          <a:p>
            <a:r>
              <a:rPr lang="en-US" altLang="zh-CN" dirty="0" smtClean="0"/>
              <a:t>server</a:t>
            </a:r>
            <a:r>
              <a:rPr lang="zh-CN" altLang="en-US" dirty="0" smtClean="0"/>
              <a:t>、</a:t>
            </a:r>
            <a:r>
              <a:rPr lang="en-US" altLang="zh-CN" dirty="0" smtClean="0"/>
              <a:t>worker</a:t>
            </a:r>
            <a:r>
              <a:rPr lang="zh-CN" altLang="en-US" dirty="0" smtClean="0"/>
              <a:t>、</a:t>
            </a:r>
            <a:endParaRPr lang="en-US" altLang="zh-CN" dirty="0" smtClean="0"/>
          </a:p>
          <a:p>
            <a:r>
              <a:rPr lang="en-US" altLang="zh-CN" dirty="0" smtClean="0"/>
              <a:t>Resource manager</a:t>
            </a:r>
            <a:r>
              <a:rPr lang="zh-CN" altLang="en-US" dirty="0" smtClean="0"/>
              <a:t>、</a:t>
            </a:r>
            <a:r>
              <a:rPr lang="en-US" altLang="zh-CN" dirty="0" smtClean="0"/>
              <a:t>task manager</a:t>
            </a:r>
          </a:p>
          <a:p>
            <a:r>
              <a:rPr lang="en-US" altLang="zh-CN" dirty="0" smtClean="0"/>
              <a:t>Leader</a:t>
            </a:r>
            <a:r>
              <a:rPr lang="zh-CN" altLang="en-US" dirty="0" smtClean="0"/>
              <a:t>、</a:t>
            </a:r>
            <a:r>
              <a:rPr lang="en-US" altLang="zh-CN" dirty="0" smtClean="0"/>
              <a:t>Primary</a:t>
            </a:r>
            <a:r>
              <a:rPr lang="zh-CN" altLang="en-US" dirty="0" smtClean="0"/>
              <a:t> </a:t>
            </a:r>
            <a:r>
              <a:rPr lang="en-US" altLang="zh-CN" dirty="0" smtClean="0"/>
              <a:t>slave</a:t>
            </a:r>
            <a:r>
              <a:rPr lang="zh-CN" altLang="en-US" dirty="0" smtClean="0"/>
              <a:t>、</a:t>
            </a:r>
            <a:r>
              <a:rPr lang="en-US" altLang="zh-CN" dirty="0" smtClean="0"/>
              <a:t>secondary</a:t>
            </a:r>
          </a:p>
          <a:p>
            <a:r>
              <a:rPr lang="en-US" altLang="zh-CN" dirty="0" smtClean="0"/>
              <a:t>Coordinator</a:t>
            </a:r>
            <a:r>
              <a:rPr lang="zh-CN" altLang="en-US" dirty="0" smtClean="0"/>
              <a:t>、</a:t>
            </a:r>
            <a:r>
              <a:rPr lang="en-US" altLang="zh-CN" dirty="0" smtClean="0"/>
              <a:t>participant</a:t>
            </a:r>
            <a:r>
              <a:rPr lang="zh-CN" altLang="en-US" dirty="0" smtClean="0"/>
              <a:t>、</a:t>
            </a:r>
            <a:endParaRPr lang="en-US" altLang="zh-CN" dirty="0" smtClean="0"/>
          </a:p>
          <a:p>
            <a:r>
              <a:rPr lang="en-US" altLang="zh-CN" dirty="0" smtClean="0"/>
              <a:t>Distributed Lock </a:t>
            </a:r>
            <a:endParaRPr lang="zh-CN" altLang="en-US" dirty="0"/>
          </a:p>
        </p:txBody>
      </p:sp>
    </p:spTree>
    <p:extLst>
      <p:ext uri="{BB962C8B-B14F-4D97-AF65-F5344CB8AC3E}">
        <p14:creationId xmlns:p14="http://schemas.microsoft.com/office/powerpoint/2010/main" val="2826856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5" name="内容占位符 5">
            <a:extLst>
              <a:ext uri="{FF2B5EF4-FFF2-40B4-BE49-F238E27FC236}">
                <a16:creationId xmlns:a16="http://schemas.microsoft.com/office/drawing/2014/main" id="{619F1241-03AA-4094-A2D5-54D0E32073BB}"/>
              </a:ext>
            </a:extLst>
          </p:cNvPr>
          <p:cNvPicPr>
            <a:picLocks noGrp="1" noChangeAspect="1"/>
          </p:cNvPicPr>
          <p:nvPr>
            <p:ph idx="1"/>
          </p:nvPr>
        </p:nvPicPr>
        <p:blipFill>
          <a:blip r:embed="rId3"/>
          <a:stretch>
            <a:fillRect/>
          </a:stretch>
        </p:blipFill>
        <p:spPr>
          <a:xfrm>
            <a:off x="4227976" y="1160690"/>
            <a:ext cx="7003380" cy="4579710"/>
          </a:xfrm>
          <a:ln>
            <a:solidFill>
              <a:srgbClr val="0070C0"/>
            </a:solidFill>
          </a:ln>
        </p:spPr>
      </p:pic>
      <p:sp>
        <p:nvSpPr>
          <p:cNvPr id="6" name="文本框 5">
            <a:extLst>
              <a:ext uri="{FF2B5EF4-FFF2-40B4-BE49-F238E27FC236}">
                <a16:creationId xmlns:a16="http://schemas.microsoft.com/office/drawing/2014/main" id="{0130EFC6-B9C5-4D15-BE75-314712C51BA0}"/>
              </a:ext>
            </a:extLst>
          </p:cNvPr>
          <p:cNvSpPr txBox="1"/>
          <p:nvPr/>
        </p:nvSpPr>
        <p:spPr>
          <a:xfrm>
            <a:off x="838200" y="1160690"/>
            <a:ext cx="3200400" cy="4524315"/>
          </a:xfrm>
          <a:prstGeom prst="rect">
            <a:avLst/>
          </a:prstGeom>
          <a:noFill/>
        </p:spPr>
        <p:txBody>
          <a:bodyPr wrap="square">
            <a:spAutoFit/>
          </a:bodyPr>
          <a:lstStyle/>
          <a:p>
            <a:r>
              <a:rPr lang="zh-CN" altLang="en-US" sz="2400" b="1" i="0" dirty="0" smtClean="0">
                <a:solidFill>
                  <a:srgbClr val="333333"/>
                </a:solidFill>
                <a:effectLst/>
                <a:latin typeface="微软雅黑" panose="020B0503020204020204" pitchFamily="34" charset="-122"/>
                <a:ea typeface="微软雅黑" panose="020B0503020204020204" pitchFamily="34" charset="-122"/>
              </a:rPr>
              <a:t>数据库领域</a:t>
            </a:r>
            <a:r>
              <a:rPr lang="zh-CN" altLang="en-US" sz="2400" i="0" dirty="0" smtClean="0">
                <a:solidFill>
                  <a:srgbClr val="333333"/>
                </a:solidFill>
                <a:effectLst/>
                <a:latin typeface="微软雅黑" panose="020B0503020204020204" pitchFamily="34" charset="-122"/>
                <a:ea typeface="微软雅黑" panose="020B0503020204020204" pitchFamily="34" charset="-122"/>
              </a:rPr>
              <a:t>：</a:t>
            </a:r>
            <a:endParaRPr lang="en-US" altLang="zh-CN" sz="2400" i="0" dirty="0" smtClean="0">
              <a:solidFill>
                <a:srgbClr val="333333"/>
              </a:solidFill>
              <a:effectLst/>
              <a:latin typeface="微软雅黑" panose="020B0503020204020204" pitchFamily="34" charset="-122"/>
              <a:ea typeface="微软雅黑" panose="020B0503020204020204" pitchFamily="34" charset="-122"/>
            </a:endParaRPr>
          </a:p>
          <a:p>
            <a:r>
              <a:rPr lang="zh-CN" altLang="en-US" sz="2400" i="0" dirty="0" smtClean="0">
                <a:solidFill>
                  <a:srgbClr val="333333"/>
                </a:solidFill>
                <a:effectLst/>
                <a:latin typeface="微软雅黑" panose="020B0503020204020204" pitchFamily="34" charset="-122"/>
                <a:ea typeface="微软雅黑" panose="020B0503020204020204" pitchFamily="34" charset="-122"/>
              </a:rPr>
              <a:t>面对</a:t>
            </a:r>
            <a:r>
              <a:rPr lang="zh-CN" altLang="en-US" sz="2400" i="0" dirty="0">
                <a:solidFill>
                  <a:srgbClr val="333333"/>
                </a:solidFill>
                <a:effectLst/>
                <a:latin typeface="微软雅黑" panose="020B0503020204020204" pitchFamily="34" charset="-122"/>
                <a:ea typeface="微软雅黑" panose="020B0503020204020204" pitchFamily="34" charset="-122"/>
              </a:rPr>
              <a:t>多类型的的结构化数据、半结构化数据、非结构化数据，现代应用程序对不同的数据提出了不同的存储要求，数据库因此也需要适应这种多类型数据管理的需求。</a:t>
            </a:r>
            <a:r>
              <a:rPr lang="en-US" altLang="zh-CN" sz="2400" b="1" i="0" dirty="0">
                <a:solidFill>
                  <a:srgbClr val="333333"/>
                </a:solidFill>
                <a:effectLst/>
                <a:latin typeface="微软雅黑" panose="020B0503020204020204" pitchFamily="34" charset="-122"/>
                <a:ea typeface="微软雅黑" panose="020B0503020204020204" pitchFamily="34" charset="-122"/>
              </a:rPr>
              <a:t>2</a:t>
            </a:r>
            <a:r>
              <a:rPr lang="zh-CN" altLang="en-US" sz="2400" b="1" i="0" dirty="0">
                <a:solidFill>
                  <a:srgbClr val="333333"/>
                </a:solidFill>
                <a:effectLst/>
                <a:latin typeface="微软雅黑" panose="020B0503020204020204" pitchFamily="34" charset="-122"/>
                <a:ea typeface="微软雅黑" panose="020B0503020204020204" pitchFamily="34" charset="-122"/>
              </a:rPr>
              <a:t>种解决思路</a:t>
            </a:r>
            <a:r>
              <a:rPr lang="zh-CN" altLang="en-US" sz="2400" i="0" dirty="0" smtClean="0">
                <a:solidFill>
                  <a:srgbClr val="333333"/>
                </a:solidFill>
                <a:effectLst/>
                <a:latin typeface="微软雅黑" panose="020B0503020204020204" pitchFamily="34" charset="-122"/>
                <a:ea typeface="微软雅黑" panose="020B0503020204020204" pitchFamily="34" charset="-122"/>
              </a:rPr>
              <a:t>：</a:t>
            </a:r>
            <a:endParaRPr lang="en-US" altLang="zh-CN" sz="2400" i="0" dirty="0" smtClean="0">
              <a:solidFill>
                <a:srgbClr val="333333"/>
              </a:solidFill>
              <a:effectLst/>
              <a:latin typeface="微软雅黑" panose="020B0503020204020204" pitchFamily="34" charset="-122"/>
              <a:ea typeface="微软雅黑" panose="020B0503020204020204" pitchFamily="34" charset="-122"/>
            </a:endParaRPr>
          </a:p>
          <a:p>
            <a:r>
              <a:rPr lang="zh-CN" altLang="en-US" sz="2400" i="0" dirty="0" smtClean="0">
                <a:solidFill>
                  <a:srgbClr val="333333"/>
                </a:solidFill>
                <a:effectLst/>
                <a:latin typeface="微软雅黑" panose="020B0503020204020204" pitchFamily="34" charset="-122"/>
                <a:ea typeface="微软雅黑" panose="020B0503020204020204" pitchFamily="34" charset="-122"/>
              </a:rPr>
              <a:t>混合持久化和多模数据库引擎</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E3E07D51-DF02-4E20-A960-F7B79A7B07CD}"/>
              </a:ext>
            </a:extLst>
          </p:cNvPr>
          <p:cNvSpPr txBox="1"/>
          <p:nvPr/>
        </p:nvSpPr>
        <p:spPr>
          <a:xfrm>
            <a:off x="6158376" y="5987018"/>
            <a:ext cx="3770453" cy="369332"/>
          </a:xfrm>
          <a:prstGeom prst="rect">
            <a:avLst/>
          </a:prstGeom>
          <a:noFill/>
        </p:spPr>
        <p:txBody>
          <a:bodyPr wrap="square">
            <a:spAutoFit/>
          </a:bodyPr>
          <a:lstStyle/>
          <a:p>
            <a:r>
              <a:rPr lang="zh-CN" altLang="en-US" i="0" dirty="0">
                <a:solidFill>
                  <a:srgbClr val="333333"/>
                </a:solidFill>
                <a:effectLst/>
                <a:latin typeface="微软雅黑" panose="020B0503020204020204" pitchFamily="34" charset="-122"/>
                <a:ea typeface="微软雅黑" panose="020B0503020204020204" pitchFamily="34" charset="-122"/>
              </a:rPr>
              <a:t>混合持久化 </a:t>
            </a:r>
            <a:r>
              <a:rPr lang="en-US" altLang="zh-CN" i="0" dirty="0">
                <a:solidFill>
                  <a:srgbClr val="333333"/>
                </a:solidFill>
                <a:effectLst/>
                <a:latin typeface="微软雅黑" panose="020B0503020204020204" pitchFamily="34" charset="-122"/>
                <a:ea typeface="微软雅黑" panose="020B0503020204020204" pitchFamily="34" charset="-122"/>
              </a:rPr>
              <a:t>Polyglot Persistence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188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pic>
        <p:nvPicPr>
          <p:cNvPr id="8" name="图片 7">
            <a:extLst>
              <a:ext uri="{FF2B5EF4-FFF2-40B4-BE49-F238E27FC236}">
                <a16:creationId xmlns:a16="http://schemas.microsoft.com/office/drawing/2014/main" id="{29850DC0-34B3-4CAB-A64F-2F5C682557D1}"/>
              </a:ext>
            </a:extLst>
          </p:cNvPr>
          <p:cNvPicPr>
            <a:picLocks noChangeAspect="1"/>
          </p:cNvPicPr>
          <p:nvPr/>
        </p:nvPicPr>
        <p:blipFill>
          <a:blip r:embed="rId3"/>
          <a:stretch>
            <a:fillRect/>
          </a:stretch>
        </p:blipFill>
        <p:spPr>
          <a:xfrm>
            <a:off x="1844875" y="1285462"/>
            <a:ext cx="7070525" cy="4951950"/>
          </a:xfrm>
          <a:prstGeom prst="rect">
            <a:avLst/>
          </a:prstGeom>
          <a:ln>
            <a:solidFill>
              <a:srgbClr val="0070C0"/>
            </a:solidFill>
          </a:ln>
        </p:spPr>
      </p:pic>
      <p:sp>
        <p:nvSpPr>
          <p:cNvPr id="9" name="文本框 8">
            <a:extLst>
              <a:ext uri="{FF2B5EF4-FFF2-40B4-BE49-F238E27FC236}">
                <a16:creationId xmlns:a16="http://schemas.microsoft.com/office/drawing/2014/main" id="{50DDE94E-5C86-4698-8F84-B7BBC2D135A3}"/>
              </a:ext>
            </a:extLst>
          </p:cNvPr>
          <p:cNvSpPr txBox="1"/>
          <p:nvPr/>
        </p:nvSpPr>
        <p:spPr>
          <a:xfrm>
            <a:off x="4783720" y="6356350"/>
            <a:ext cx="2624559" cy="369332"/>
          </a:xfrm>
          <a:prstGeom prst="rect">
            <a:avLst/>
          </a:prstGeom>
          <a:noFill/>
        </p:spPr>
        <p:txBody>
          <a:bodyPr wrap="square">
            <a:spAutoFit/>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多模数据库引擎架构</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7630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err="1">
                <a:solidFill>
                  <a:prstClr val="black"/>
                </a:solidFill>
              </a:rPr>
              <a:t>AnalyticDB</a:t>
            </a:r>
            <a:r>
              <a:rPr lang="en-US" altLang="zh-CN" sz="2400" b="1" dirty="0">
                <a:solidFill>
                  <a:prstClr val="black"/>
                </a:solidFill>
              </a:rPr>
              <a:t> MySQL</a:t>
            </a:r>
            <a:r>
              <a:rPr lang="zh-CN" altLang="en-US" sz="2400" b="1" dirty="0">
                <a:solidFill>
                  <a:prstClr val="black"/>
                </a:solidFill>
              </a:rPr>
              <a:t>版</a:t>
            </a:r>
            <a:r>
              <a:rPr lang="en-US" altLang="zh-CN" sz="2400" dirty="0">
                <a:solidFill>
                  <a:prstClr val="black"/>
                </a:solidFill>
              </a:rPr>
              <a:t>——</a:t>
            </a:r>
            <a:r>
              <a:rPr lang="zh-CN" altLang="en-US" sz="2000" dirty="0">
                <a:solidFill>
                  <a:srgbClr val="404040"/>
                </a:solidFill>
                <a:latin typeface="-apple-system"/>
              </a:rPr>
              <a:t>支持高并发低延时查询的新一代云原生数据仓库，高度兼容</a:t>
            </a:r>
            <a:r>
              <a:rPr lang="en-US" altLang="zh-CN" sz="2000" dirty="0">
                <a:solidFill>
                  <a:srgbClr val="404040"/>
                </a:solidFill>
                <a:latin typeface="-apple-system"/>
              </a:rPr>
              <a:t>MySQL</a:t>
            </a:r>
            <a:r>
              <a:rPr lang="zh-CN" altLang="en-US" sz="2000" dirty="0">
                <a:solidFill>
                  <a:srgbClr val="404040"/>
                </a:solidFill>
                <a:latin typeface="-apple-system"/>
              </a:rPr>
              <a:t>协议以及</a:t>
            </a:r>
            <a:r>
              <a:rPr lang="en-US" altLang="zh-CN" sz="2000" dirty="0">
                <a:solidFill>
                  <a:srgbClr val="404040"/>
                </a:solidFill>
                <a:latin typeface="-apple-system"/>
              </a:rPr>
              <a:t>SQL:2003 </a:t>
            </a:r>
            <a:r>
              <a:rPr lang="zh-CN" altLang="en-US" sz="2000" dirty="0">
                <a:solidFill>
                  <a:srgbClr val="404040"/>
                </a:solidFill>
                <a:latin typeface="-apple-system"/>
              </a:rPr>
              <a:t>语法标准，可以对海量数据进行即时的多维分析透视和业务探索，快速构建企业云上数据仓库，实现数据价值的在线化</a:t>
            </a:r>
            <a:r>
              <a:rPr lang="zh-CN" altLang="en-US" sz="2000" dirty="0" smtClean="0">
                <a:solidFill>
                  <a:srgbClr val="404040"/>
                </a:solidFill>
                <a:latin typeface="-apple-system"/>
              </a:rPr>
              <a:t>。</a:t>
            </a:r>
            <a:endParaRPr lang="zh-CN" altLang="en-US" sz="20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pic>
        <p:nvPicPr>
          <p:cNvPr id="5" name="图片 4">
            <a:extLst>
              <a:ext uri="{FF2B5EF4-FFF2-40B4-BE49-F238E27FC236}">
                <a16:creationId xmlns:a16="http://schemas.microsoft.com/office/drawing/2014/main" id="{E23A48DE-6A13-47A5-B4EA-5DBA1DBD3E9C}"/>
              </a:ext>
            </a:extLst>
          </p:cNvPr>
          <p:cNvPicPr>
            <a:picLocks noChangeAspect="1"/>
          </p:cNvPicPr>
          <p:nvPr/>
        </p:nvPicPr>
        <p:blipFill>
          <a:blip r:embed="rId3"/>
          <a:stretch>
            <a:fillRect/>
          </a:stretch>
        </p:blipFill>
        <p:spPr>
          <a:xfrm>
            <a:off x="1342663" y="2512001"/>
            <a:ext cx="7176305" cy="3816719"/>
          </a:xfrm>
          <a:prstGeom prst="rect">
            <a:avLst/>
          </a:prstGeom>
        </p:spPr>
      </p:pic>
      <p:sp>
        <p:nvSpPr>
          <p:cNvPr id="6" name="文本框 5">
            <a:extLst>
              <a:ext uri="{FF2B5EF4-FFF2-40B4-BE49-F238E27FC236}">
                <a16:creationId xmlns:a16="http://schemas.microsoft.com/office/drawing/2014/main" id="{31254F82-D044-417A-8BCA-A4283CBE879F}"/>
              </a:ext>
            </a:extLst>
          </p:cNvPr>
          <p:cNvSpPr txBox="1"/>
          <p:nvPr/>
        </p:nvSpPr>
        <p:spPr>
          <a:xfrm>
            <a:off x="8707055" y="2888664"/>
            <a:ext cx="2646745" cy="2585323"/>
          </a:xfrm>
          <a:prstGeom prst="rect">
            <a:avLst/>
          </a:prstGeom>
          <a:noFill/>
        </p:spPr>
        <p:txBody>
          <a:bodyPr wrap="square">
            <a:spAutoFit/>
          </a:bodyPr>
          <a:lstStyle/>
          <a:p>
            <a:r>
              <a:rPr lang="en-US" altLang="zh-CN" dirty="0" err="1"/>
              <a:t>AnalyticDB</a:t>
            </a:r>
            <a:r>
              <a:rPr lang="zh-CN" altLang="en-US" dirty="0"/>
              <a:t>在</a:t>
            </a:r>
            <a:r>
              <a:rPr lang="en-US" altLang="zh-CN" dirty="0"/>
              <a:t>2020.11.11</a:t>
            </a:r>
            <a:r>
              <a:rPr lang="zh-CN" altLang="en-US" dirty="0"/>
              <a:t>的写入</a:t>
            </a:r>
            <a:r>
              <a:rPr lang="en-US" altLang="zh-CN" dirty="0"/>
              <a:t>TPS</a:t>
            </a:r>
            <a:r>
              <a:rPr lang="zh-CN" altLang="en-US" dirty="0"/>
              <a:t>峰值到达</a:t>
            </a:r>
            <a:r>
              <a:rPr lang="en-US" altLang="zh-CN" dirty="0"/>
              <a:t>2.14</a:t>
            </a:r>
            <a:r>
              <a:rPr lang="zh-CN" altLang="en-US" dirty="0"/>
              <a:t>亿，通过离在线一体化架构，支持在线</a:t>
            </a:r>
            <a:r>
              <a:rPr lang="en-US" altLang="zh-CN" dirty="0"/>
              <a:t>ETL</a:t>
            </a:r>
            <a:r>
              <a:rPr lang="zh-CN" altLang="en-US" dirty="0"/>
              <a:t>及实时查询</a:t>
            </a:r>
            <a:r>
              <a:rPr lang="en-US" altLang="zh-CN" dirty="0"/>
              <a:t>Job</a:t>
            </a:r>
            <a:r>
              <a:rPr lang="zh-CN" altLang="en-US" dirty="0"/>
              <a:t>数达到</a:t>
            </a:r>
            <a:r>
              <a:rPr lang="en-US" altLang="zh-CN" dirty="0"/>
              <a:t>174571</a:t>
            </a:r>
            <a:r>
              <a:rPr lang="zh-CN" altLang="en-US" dirty="0"/>
              <a:t>个</a:t>
            </a:r>
            <a:r>
              <a:rPr lang="en-US" altLang="zh-CN" dirty="0"/>
              <a:t>/</a:t>
            </a:r>
            <a:r>
              <a:rPr lang="zh-CN" altLang="en-US" dirty="0"/>
              <a:t>秒，离线</a:t>
            </a:r>
            <a:r>
              <a:rPr lang="en-US" altLang="zh-CN" dirty="0"/>
              <a:t>ETL</a:t>
            </a:r>
            <a:r>
              <a:rPr lang="zh-CN" altLang="en-US" dirty="0"/>
              <a:t>导入导出任务</a:t>
            </a:r>
            <a:r>
              <a:rPr lang="en-US" altLang="zh-CN" dirty="0"/>
              <a:t>570267</a:t>
            </a:r>
            <a:r>
              <a:rPr lang="zh-CN" altLang="en-US" dirty="0"/>
              <a:t>个，处理的实时数据量达到</a:t>
            </a:r>
            <a:r>
              <a:rPr lang="en-US" altLang="zh-CN" dirty="0"/>
              <a:t>7.7</a:t>
            </a:r>
            <a:r>
              <a:rPr lang="zh-CN" altLang="en-US" dirty="0"/>
              <a:t>万亿行。</a:t>
            </a:r>
          </a:p>
        </p:txBody>
      </p:sp>
    </p:spTree>
    <p:extLst>
      <p:ext uri="{BB962C8B-B14F-4D97-AF65-F5344CB8AC3E}">
        <p14:creationId xmlns:p14="http://schemas.microsoft.com/office/powerpoint/2010/main" val="122765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1</a:t>
            </a:r>
            <a:r>
              <a:rPr lang="zh-CN" altLang="zh-CN" dirty="0"/>
              <a:t>章 数据管理</a:t>
            </a:r>
            <a:r>
              <a:rPr lang="zh-CN" altLang="en-US" dirty="0"/>
              <a:t>系统</a:t>
            </a:r>
            <a:r>
              <a:rPr lang="zh-CN" altLang="zh-CN" dirty="0"/>
              <a:t>概述</a:t>
            </a:r>
            <a:endParaRPr lang="zh-CN" altLang="en-US" dirty="0"/>
          </a:p>
        </p:txBody>
      </p:sp>
      <p:sp>
        <p:nvSpPr>
          <p:cNvPr id="3" name="内容占位符 2"/>
          <p:cNvSpPr>
            <a:spLocks noGrp="1"/>
          </p:cNvSpPr>
          <p:nvPr>
            <p:ph idx="1"/>
          </p:nvPr>
        </p:nvSpPr>
        <p:spPr/>
        <p:txBody>
          <a:bodyPr/>
          <a:lstStyle/>
          <a:p>
            <a:r>
              <a:rPr lang="en-US" altLang="zh-CN" dirty="0"/>
              <a:t>1.1 </a:t>
            </a:r>
            <a:r>
              <a:rPr lang="zh-CN" altLang="en-US" dirty="0" smtClean="0"/>
              <a:t>大</a:t>
            </a:r>
            <a:r>
              <a:rPr lang="zh-CN" altLang="zh-CN" dirty="0" smtClean="0"/>
              <a:t>数据管理</a:t>
            </a:r>
            <a:r>
              <a:rPr lang="zh-CN" altLang="en-US" dirty="0"/>
              <a:t>系统</a:t>
            </a:r>
            <a:r>
              <a:rPr lang="zh-CN" altLang="zh-CN" dirty="0"/>
              <a:t>的发展历史</a:t>
            </a:r>
            <a:endParaRPr lang="en-US" altLang="zh-CN" dirty="0"/>
          </a:p>
          <a:p>
            <a:r>
              <a:rPr lang="en-US" altLang="zh-CN" dirty="0"/>
              <a:t>1.2 </a:t>
            </a:r>
            <a:r>
              <a:rPr lang="zh-CN" altLang="zh-CN" dirty="0"/>
              <a:t>大数据管理</a:t>
            </a:r>
            <a:r>
              <a:rPr lang="zh-CN" altLang="en-US" dirty="0"/>
              <a:t>系统</a:t>
            </a:r>
            <a:r>
              <a:rPr lang="zh-CN" altLang="zh-CN" dirty="0"/>
              <a:t>的特征</a:t>
            </a:r>
            <a:endParaRPr lang="en-US" altLang="zh-CN" dirty="0"/>
          </a:p>
          <a:p>
            <a:r>
              <a:rPr lang="en-US" altLang="zh-CN" dirty="0"/>
              <a:t>1.3 </a:t>
            </a:r>
            <a:r>
              <a:rPr lang="zh-CN" altLang="zh-CN" dirty="0"/>
              <a:t>大数据管理系统的</a:t>
            </a:r>
            <a:r>
              <a:rPr lang="zh-CN" altLang="zh-CN" dirty="0" smtClean="0"/>
              <a:t>组成</a:t>
            </a:r>
            <a:endParaRPr lang="zh-CN" altLang="en-US" dirty="0"/>
          </a:p>
        </p:txBody>
      </p:sp>
      <p:sp>
        <p:nvSpPr>
          <p:cNvPr id="4" name="页脚占位符 3"/>
          <p:cNvSpPr>
            <a:spLocks noGrp="1"/>
          </p:cNvSpPr>
          <p:nvPr>
            <p:ph type="ftr" sz="quarter" idx="4294967295"/>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4</a:t>
            </a:fld>
            <a:endParaRPr lang="zh-CN" altLang="en-US" dirty="0"/>
          </a:p>
        </p:txBody>
      </p:sp>
      <p:sp>
        <p:nvSpPr>
          <p:cNvPr id="6" name="圆角矩形 5"/>
          <p:cNvSpPr/>
          <p:nvPr/>
        </p:nvSpPr>
        <p:spPr>
          <a:xfrm>
            <a:off x="5836647" y="1553336"/>
            <a:ext cx="5260768" cy="255733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400" b="1" dirty="0">
                <a:solidFill>
                  <a:srgbClr val="C00000"/>
                </a:solidFill>
                <a:latin typeface="微软雅黑" panose="020B0503020204020204" pitchFamily="34" charset="-122"/>
                <a:ea typeface="微软雅黑" panose="020B0503020204020204" pitchFamily="34" charset="-122"/>
              </a:rPr>
              <a:t>管理：</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just">
              <a:lnSpc>
                <a:spcPct val="120000"/>
              </a:lnSpc>
            </a:pPr>
            <a:r>
              <a:rPr lang="zh-CN" altLang="en-US" sz="2400" dirty="0">
                <a:solidFill>
                  <a:srgbClr val="002060"/>
                </a:solidFill>
                <a:latin typeface="微软雅黑" panose="020B0503020204020204" pitchFamily="34" charset="-122"/>
                <a:ea typeface="微软雅黑" panose="020B0503020204020204" pitchFamily="34" charset="-122"/>
              </a:rPr>
              <a:t>对资源进行有效的规划、组织和使用，使得系统各部分更加有效地配合以高效实现</a:t>
            </a:r>
            <a:r>
              <a:rPr lang="zh-CN" altLang="en-US" sz="2400" dirty="0">
                <a:solidFill>
                  <a:srgbClr val="C00000"/>
                </a:solidFill>
                <a:latin typeface="微软雅黑" panose="020B0503020204020204" pitchFamily="34" charset="-122"/>
                <a:ea typeface="微软雅黑" panose="020B0503020204020204" pitchFamily="34" charset="-122"/>
              </a:rPr>
              <a:t>系统</a:t>
            </a:r>
            <a:r>
              <a:rPr lang="zh-CN" altLang="en-US" sz="2400" dirty="0">
                <a:solidFill>
                  <a:srgbClr val="002060"/>
                </a:solidFill>
                <a:latin typeface="微软雅黑" panose="020B0503020204020204" pitchFamily="34" charset="-122"/>
                <a:ea typeface="微软雅黑" panose="020B0503020204020204" pitchFamily="34" charset="-122"/>
              </a:rPr>
              <a:t>的目标。</a:t>
            </a:r>
          </a:p>
        </p:txBody>
      </p:sp>
      <p:sp>
        <p:nvSpPr>
          <p:cNvPr id="7" name="圆角矩形 6"/>
          <p:cNvSpPr/>
          <p:nvPr/>
        </p:nvSpPr>
        <p:spPr>
          <a:xfrm>
            <a:off x="6885947" y="3837538"/>
            <a:ext cx="2806059" cy="546265"/>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数据库应用</a:t>
            </a:r>
          </a:p>
        </p:txBody>
      </p:sp>
      <p:sp>
        <p:nvSpPr>
          <p:cNvPr id="8" name="圆角矩形 8">
            <a:extLst>
              <a:ext uri="{FF2B5EF4-FFF2-40B4-BE49-F238E27FC236}">
                <a16:creationId xmlns:a16="http://schemas.microsoft.com/office/drawing/2014/main" id="{DD87BC7E-4281-42B5-9EB6-2FF91EA49A08}"/>
              </a:ext>
            </a:extLst>
          </p:cNvPr>
          <p:cNvSpPr/>
          <p:nvPr/>
        </p:nvSpPr>
        <p:spPr>
          <a:xfrm>
            <a:off x="7169218" y="1395394"/>
            <a:ext cx="2806059" cy="546265"/>
          </a:xfrm>
          <a:prstGeom prst="round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数据管理</a:t>
            </a:r>
          </a:p>
        </p:txBody>
      </p:sp>
    </p:spTree>
    <p:extLst>
      <p:ext uri="{BB962C8B-B14F-4D97-AF65-F5344CB8AC3E}">
        <p14:creationId xmlns:p14="http://schemas.microsoft.com/office/powerpoint/2010/main" val="5318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err="1">
                <a:solidFill>
                  <a:prstClr val="black"/>
                </a:solidFill>
              </a:rPr>
              <a:t>AnalyticDB</a:t>
            </a:r>
            <a:r>
              <a:rPr lang="en-US" altLang="zh-CN" sz="2400" b="1" dirty="0">
                <a:solidFill>
                  <a:prstClr val="black"/>
                </a:solidFill>
              </a:rPr>
              <a:t> MySQL</a:t>
            </a:r>
            <a:r>
              <a:rPr lang="zh-CN" altLang="en-US" sz="2400" b="1" dirty="0">
                <a:solidFill>
                  <a:prstClr val="black"/>
                </a:solidFill>
              </a:rPr>
              <a:t>版</a:t>
            </a:r>
            <a:r>
              <a:rPr lang="en-US" altLang="zh-CN" sz="2400" dirty="0">
                <a:solidFill>
                  <a:prstClr val="black"/>
                </a:solidFill>
              </a:rPr>
              <a:t>——</a:t>
            </a:r>
            <a:r>
              <a:rPr lang="zh-CN" altLang="en-US" sz="2000" dirty="0">
                <a:solidFill>
                  <a:srgbClr val="404040"/>
                </a:solidFill>
                <a:latin typeface="-apple-system"/>
              </a:rPr>
              <a:t>使用一套引擎，同时支持了面向低延迟的在线分析，和面向高吞吐的复杂</a:t>
            </a:r>
            <a:r>
              <a:rPr lang="en-US" altLang="zh-CN" sz="2000" dirty="0">
                <a:solidFill>
                  <a:srgbClr val="404040"/>
                </a:solidFill>
                <a:latin typeface="-apple-system"/>
              </a:rPr>
              <a:t>ETL</a:t>
            </a:r>
            <a:r>
              <a:rPr lang="zh-CN" altLang="en-US" sz="2000" dirty="0" smtClean="0">
                <a:solidFill>
                  <a:srgbClr val="404040"/>
                </a:solidFill>
                <a:latin typeface="-apple-system"/>
              </a:rPr>
              <a:t>。</a:t>
            </a:r>
            <a:endParaRPr lang="zh-CN" altLang="en-US" sz="24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pic>
        <p:nvPicPr>
          <p:cNvPr id="5" name="图片 4">
            <a:extLst>
              <a:ext uri="{FF2B5EF4-FFF2-40B4-BE49-F238E27FC236}">
                <a16:creationId xmlns:a16="http://schemas.microsoft.com/office/drawing/2014/main" id="{BE3DC1BF-3B88-457E-A8EA-313E3236E281}"/>
              </a:ext>
            </a:extLst>
          </p:cNvPr>
          <p:cNvPicPr>
            <a:picLocks noChangeAspect="1"/>
          </p:cNvPicPr>
          <p:nvPr/>
        </p:nvPicPr>
        <p:blipFill>
          <a:blip r:embed="rId2"/>
          <a:stretch>
            <a:fillRect/>
          </a:stretch>
        </p:blipFill>
        <p:spPr>
          <a:xfrm>
            <a:off x="1905964" y="2205798"/>
            <a:ext cx="8380072" cy="4150552"/>
          </a:xfrm>
          <a:prstGeom prst="rect">
            <a:avLst/>
          </a:prstGeom>
        </p:spPr>
      </p:pic>
    </p:spTree>
    <p:extLst>
      <p:ext uri="{BB962C8B-B14F-4D97-AF65-F5344CB8AC3E}">
        <p14:creationId xmlns:p14="http://schemas.microsoft.com/office/powerpoint/2010/main" val="3747398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pPr lvl="0">
              <a:spcBef>
                <a:spcPts val="0"/>
              </a:spcBef>
            </a:pPr>
            <a:r>
              <a:rPr lang="zh-CN" altLang="en-US" sz="2400" b="1" dirty="0">
                <a:solidFill>
                  <a:prstClr val="black"/>
                </a:solidFill>
              </a:rPr>
              <a:t>例：阿里云</a:t>
            </a:r>
            <a:r>
              <a:rPr lang="en-US" altLang="zh-CN" sz="2400" b="1" dirty="0" err="1">
                <a:solidFill>
                  <a:prstClr val="black"/>
                </a:solidFill>
              </a:rPr>
              <a:t>AnalyticDB</a:t>
            </a:r>
            <a:r>
              <a:rPr lang="en-US" altLang="zh-CN" sz="2400" b="1" dirty="0">
                <a:solidFill>
                  <a:prstClr val="black"/>
                </a:solidFill>
              </a:rPr>
              <a:t> MySQL</a:t>
            </a:r>
            <a:r>
              <a:rPr lang="zh-CN" altLang="en-US" sz="2400" b="1" dirty="0">
                <a:solidFill>
                  <a:prstClr val="black"/>
                </a:solidFill>
              </a:rPr>
              <a:t>版</a:t>
            </a:r>
            <a:r>
              <a:rPr lang="en-US" altLang="zh-CN" sz="2400" dirty="0">
                <a:solidFill>
                  <a:prstClr val="black"/>
                </a:solidFill>
              </a:rPr>
              <a:t>——</a:t>
            </a:r>
            <a:r>
              <a:rPr lang="zh-CN" altLang="en-US" sz="2400" dirty="0">
                <a:solidFill>
                  <a:srgbClr val="404040"/>
                </a:solidFill>
                <a:latin typeface="-apple-system"/>
              </a:rPr>
              <a:t>混合计算</a:t>
            </a:r>
            <a:r>
              <a:rPr lang="zh-CN" altLang="en-US" sz="2400" dirty="0" smtClean="0">
                <a:solidFill>
                  <a:srgbClr val="404040"/>
                </a:solidFill>
                <a:latin typeface="-apple-system"/>
              </a:rPr>
              <a:t>负载</a:t>
            </a:r>
            <a:endParaRPr lang="zh-CN" altLang="en-US" sz="2400" dirty="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pic>
        <p:nvPicPr>
          <p:cNvPr id="5" name="图片 4">
            <a:extLst>
              <a:ext uri="{FF2B5EF4-FFF2-40B4-BE49-F238E27FC236}">
                <a16:creationId xmlns:a16="http://schemas.microsoft.com/office/drawing/2014/main" id="{2ED4BB54-882C-400D-BD4D-C683AB6B4CB6}"/>
              </a:ext>
            </a:extLst>
          </p:cNvPr>
          <p:cNvPicPr>
            <a:picLocks noChangeAspect="1"/>
          </p:cNvPicPr>
          <p:nvPr/>
        </p:nvPicPr>
        <p:blipFill>
          <a:blip r:embed="rId3"/>
          <a:stretch>
            <a:fillRect/>
          </a:stretch>
        </p:blipFill>
        <p:spPr>
          <a:xfrm>
            <a:off x="1828800" y="1825503"/>
            <a:ext cx="7548864" cy="4530847"/>
          </a:xfrm>
          <a:prstGeom prst="rect">
            <a:avLst/>
          </a:prstGeom>
        </p:spPr>
      </p:pic>
    </p:spTree>
    <p:extLst>
      <p:ext uri="{BB962C8B-B14F-4D97-AF65-F5344CB8AC3E}">
        <p14:creationId xmlns:p14="http://schemas.microsoft.com/office/powerpoint/2010/main" val="1683996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p:txBody>
          <a:bodyPr/>
          <a:lstStyle/>
          <a:p>
            <a:r>
              <a:rPr kumimoji="1" lang="zh-CN" altLang="en-US" b="1" dirty="0"/>
              <a:t>现有大数据管理的分层</a:t>
            </a:r>
            <a:r>
              <a:rPr kumimoji="1" lang="zh-CN" altLang="en-US" b="1" dirty="0" smtClean="0"/>
              <a:t>架构</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pic>
        <p:nvPicPr>
          <p:cNvPr id="5" name="图片 4">
            <a:extLst>
              <a:ext uri="{FF2B5EF4-FFF2-40B4-BE49-F238E27FC236}">
                <a16:creationId xmlns:a16="http://schemas.microsoft.com/office/drawing/2014/main" id="{1B46C910-4CD6-40E7-A5BD-69B8092FE4C6}"/>
              </a:ext>
            </a:extLst>
          </p:cNvPr>
          <p:cNvPicPr>
            <a:picLocks noChangeAspect="1"/>
          </p:cNvPicPr>
          <p:nvPr/>
        </p:nvPicPr>
        <p:blipFill>
          <a:blip r:embed="rId2"/>
          <a:stretch>
            <a:fillRect/>
          </a:stretch>
        </p:blipFill>
        <p:spPr>
          <a:xfrm>
            <a:off x="2103303" y="2009921"/>
            <a:ext cx="7804626" cy="4118431"/>
          </a:xfrm>
          <a:prstGeom prst="rect">
            <a:avLst/>
          </a:prstGeom>
        </p:spPr>
      </p:pic>
    </p:spTree>
    <p:extLst>
      <p:ext uri="{BB962C8B-B14F-4D97-AF65-F5344CB8AC3E}">
        <p14:creationId xmlns:p14="http://schemas.microsoft.com/office/powerpoint/2010/main" val="115125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1.3 </a:t>
            </a:r>
            <a:r>
              <a:rPr kumimoji="1" lang="zh-CN" altLang="en-US" dirty="0"/>
              <a:t>大数据管理系统的组成</a:t>
            </a:r>
            <a:endParaRPr lang="zh-CN" altLang="en-US" dirty="0"/>
          </a:p>
        </p:txBody>
      </p:sp>
      <p:sp>
        <p:nvSpPr>
          <p:cNvPr id="3" name="内容占位符 2"/>
          <p:cNvSpPr>
            <a:spLocks noGrp="1"/>
          </p:cNvSpPr>
          <p:nvPr>
            <p:ph idx="1"/>
          </p:nvPr>
        </p:nvSpPr>
        <p:spPr>
          <a:xfrm>
            <a:off x="838200" y="1285461"/>
            <a:ext cx="10515600" cy="5436013"/>
          </a:xfrm>
        </p:spPr>
        <p:txBody>
          <a:bodyPr>
            <a:normAutofit fontScale="92500" lnSpcReduction="10000"/>
          </a:bodyPr>
          <a:lstStyle/>
          <a:p>
            <a:r>
              <a:rPr lang="zh-CN" altLang="en-US" sz="3600" dirty="0" smtClean="0"/>
              <a:t>教材涉及的典型大系统（组成</a:t>
            </a:r>
            <a:r>
              <a:rPr lang="zh-CN" altLang="en-US" sz="3600" dirty="0"/>
              <a:t>）</a:t>
            </a:r>
            <a:endParaRPr lang="en-US" altLang="zh-CN" sz="3600" dirty="0" smtClean="0"/>
          </a:p>
          <a:p>
            <a:r>
              <a:rPr lang="en-US" altLang="zh-CN" dirty="0" smtClean="0"/>
              <a:t>Dynamo</a:t>
            </a:r>
            <a:r>
              <a:rPr lang="zh-CN" altLang="en-US" dirty="0" smtClean="0"/>
              <a:t>、</a:t>
            </a:r>
            <a:r>
              <a:rPr lang="en-US" altLang="zh-CN" dirty="0" err="1" smtClean="0"/>
              <a:t>Redis</a:t>
            </a:r>
            <a:r>
              <a:rPr lang="zh-CN" altLang="en-US" dirty="0" smtClean="0"/>
              <a:t>、</a:t>
            </a:r>
            <a:r>
              <a:rPr lang="en-US" altLang="zh-CN" dirty="0" err="1" smtClean="0"/>
              <a:t>MEMCacheDB</a:t>
            </a:r>
            <a:r>
              <a:rPr lang="zh-CN" altLang="en-US" dirty="0" smtClean="0"/>
              <a:t>、</a:t>
            </a:r>
            <a:r>
              <a:rPr lang="en-US" altLang="zh-CN" dirty="0" err="1"/>
              <a:t>RAMCloud</a:t>
            </a:r>
            <a:r>
              <a:rPr lang="zh-CN" altLang="en-US" dirty="0"/>
              <a:t>、</a:t>
            </a:r>
            <a:endParaRPr lang="en-US" altLang="zh-CN" dirty="0" smtClean="0"/>
          </a:p>
          <a:p>
            <a:r>
              <a:rPr lang="en-US" altLang="zh-CN" dirty="0" smtClean="0"/>
              <a:t>MongoDB</a:t>
            </a:r>
            <a:r>
              <a:rPr lang="zh-CN" altLang="en-US" dirty="0" smtClean="0"/>
              <a:t>、</a:t>
            </a:r>
            <a:endParaRPr lang="en-US" altLang="zh-CN" dirty="0" smtClean="0"/>
          </a:p>
          <a:p>
            <a:r>
              <a:rPr lang="en-US" altLang="zh-CN" dirty="0" smtClean="0"/>
              <a:t>GFS</a:t>
            </a:r>
            <a:r>
              <a:rPr lang="zh-CN" altLang="en-US" dirty="0" smtClean="0"/>
              <a:t>、</a:t>
            </a:r>
            <a:r>
              <a:rPr lang="en-US" altLang="zh-CN" i="1" dirty="0" smtClean="0"/>
              <a:t>HDFS</a:t>
            </a:r>
            <a:endParaRPr lang="en-US" altLang="zh-CN" dirty="0" smtClean="0"/>
          </a:p>
          <a:p>
            <a:r>
              <a:rPr lang="en-US" altLang="zh-CN" dirty="0" err="1" smtClean="0"/>
              <a:t>BigTable</a:t>
            </a:r>
            <a:r>
              <a:rPr lang="zh-CN" altLang="en-US" dirty="0" smtClean="0"/>
              <a:t>、</a:t>
            </a:r>
            <a:r>
              <a:rPr lang="en-US" altLang="zh-CN" dirty="0"/>
              <a:t> </a:t>
            </a:r>
            <a:r>
              <a:rPr lang="en-US" altLang="zh-CN" i="1" dirty="0" err="1" smtClean="0"/>
              <a:t>Hbase</a:t>
            </a:r>
            <a:endParaRPr lang="en-US" altLang="zh-CN" dirty="0" smtClean="0"/>
          </a:p>
          <a:p>
            <a:r>
              <a:rPr lang="en-US" altLang="zh-CN" dirty="0" err="1" smtClean="0"/>
              <a:t>MapReduce</a:t>
            </a:r>
            <a:r>
              <a:rPr lang="zh-CN" altLang="en-US" dirty="0" smtClean="0"/>
              <a:t>、</a:t>
            </a:r>
            <a:r>
              <a:rPr lang="en-US" altLang="zh-CN" dirty="0" smtClean="0"/>
              <a:t>Spark</a:t>
            </a:r>
          </a:p>
          <a:p>
            <a:r>
              <a:rPr lang="en-US" altLang="zh-CN" dirty="0" err="1" smtClean="0"/>
              <a:t>SpannerDB</a:t>
            </a:r>
            <a:r>
              <a:rPr lang="zh-CN" altLang="en-US" dirty="0" smtClean="0"/>
              <a:t>、</a:t>
            </a:r>
            <a:r>
              <a:rPr lang="en-US" altLang="zh-CN" dirty="0" smtClean="0"/>
              <a:t>F1</a:t>
            </a:r>
            <a:r>
              <a:rPr lang="zh-CN" altLang="en-US" dirty="0"/>
              <a:t>、</a:t>
            </a:r>
            <a:r>
              <a:rPr lang="en-US" altLang="zh-CN" dirty="0"/>
              <a:t> </a:t>
            </a:r>
            <a:r>
              <a:rPr lang="en-US" altLang="zh-CN" dirty="0" smtClean="0"/>
              <a:t>Colossus</a:t>
            </a:r>
            <a:r>
              <a:rPr lang="zh-CN" altLang="en-US" dirty="0" smtClean="0"/>
              <a:t>、</a:t>
            </a:r>
            <a:r>
              <a:rPr lang="en-US" altLang="zh-CN" dirty="0" err="1" smtClean="0"/>
              <a:t>CockRoachDB</a:t>
            </a:r>
            <a:r>
              <a:rPr lang="zh-CN" altLang="en-US" dirty="0" smtClean="0"/>
              <a:t>、</a:t>
            </a:r>
            <a:endParaRPr lang="en-US" altLang="zh-CN" dirty="0" smtClean="0"/>
          </a:p>
          <a:p>
            <a:r>
              <a:rPr lang="en-US" altLang="zh-CN" dirty="0" smtClean="0"/>
              <a:t>Neo4j</a:t>
            </a:r>
          </a:p>
          <a:p>
            <a:r>
              <a:rPr lang="en-US" altLang="zh-CN" dirty="0" smtClean="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Tree>
    <p:extLst>
      <p:ext uri="{BB962C8B-B14F-4D97-AF65-F5344CB8AC3E}">
        <p14:creationId xmlns:p14="http://schemas.microsoft.com/office/powerpoint/2010/main" val="1404682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Memcached</a:t>
            </a:r>
            <a:endParaRPr lang="zh-CN" altLang="en-US" dirty="0"/>
          </a:p>
        </p:txBody>
      </p:sp>
      <p:sp>
        <p:nvSpPr>
          <p:cNvPr id="3" name="内容占位符 2"/>
          <p:cNvSpPr>
            <a:spLocks noGrp="1"/>
          </p:cNvSpPr>
          <p:nvPr>
            <p:ph idx="1"/>
          </p:nvPr>
        </p:nvSpPr>
        <p:spPr/>
        <p:txBody>
          <a:bodyPr/>
          <a:lstStyle/>
          <a:p>
            <a:r>
              <a:rPr lang="zh-CN" altLang="en-US" dirty="0" smtClean="0"/>
              <a:t>       一</a:t>
            </a:r>
            <a:r>
              <a:rPr lang="zh-CN" altLang="en-US" dirty="0"/>
              <a:t>套分布式的高速缓存</a:t>
            </a:r>
            <a:r>
              <a:rPr lang="zh-CN" altLang="en-US" dirty="0" smtClean="0"/>
              <a:t>系统，可配合后端数据库使用，减轻数据库应用中对于后端数据库服务器的查询负载。</a:t>
            </a:r>
            <a:endParaRPr lang="en-US" altLang="zh-CN" dirty="0" smtClean="0"/>
          </a:p>
          <a:p>
            <a:endParaRPr lang="en-US" altLang="zh-CN" dirty="0" smtClean="0"/>
          </a:p>
          <a:p>
            <a:r>
              <a:rPr lang="zh-CN" altLang="en-US" dirty="0" smtClean="0"/>
              <a:t>采用技术：内存分配、一致性</a:t>
            </a:r>
            <a:r>
              <a:rPr lang="en-US" altLang="zh-CN" dirty="0" smtClean="0"/>
              <a:t>hash</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Tree>
    <p:extLst>
      <p:ext uri="{BB962C8B-B14F-4D97-AF65-F5344CB8AC3E}">
        <p14:creationId xmlns:p14="http://schemas.microsoft.com/office/powerpoint/2010/main" val="726818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Memcached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pic>
        <p:nvPicPr>
          <p:cNvPr id="6" name="Picture 2" descr="http://pic001.cnblogs.com/img/dudu/200809/2008092816494460.png"/>
          <p:cNvPicPr>
            <a:picLocks noChangeAspect="1" noChangeArrowheads="1"/>
          </p:cNvPicPr>
          <p:nvPr/>
        </p:nvPicPr>
        <p:blipFill>
          <a:blip r:embed="rId2" cstate="print"/>
          <a:srcRect/>
          <a:stretch>
            <a:fillRect/>
          </a:stretch>
        </p:blipFill>
        <p:spPr bwMode="auto">
          <a:xfrm>
            <a:off x="3204001" y="1133376"/>
            <a:ext cx="6228665" cy="5330924"/>
          </a:xfrm>
          <a:prstGeom prst="rect">
            <a:avLst/>
          </a:prstGeom>
          <a:noFill/>
          <a:ln w="9525">
            <a:noFill/>
            <a:miter lim="800000"/>
            <a:headEnd/>
            <a:tailEnd/>
          </a:ln>
        </p:spPr>
      </p:pic>
    </p:spTree>
    <p:extLst>
      <p:ext uri="{BB962C8B-B14F-4D97-AF65-F5344CB8AC3E}">
        <p14:creationId xmlns:p14="http://schemas.microsoft.com/office/powerpoint/2010/main" val="545982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Dynamo</a:t>
            </a:r>
            <a:endParaRPr lang="zh-CN" altLang="en-US" dirty="0"/>
          </a:p>
        </p:txBody>
      </p:sp>
      <p:sp>
        <p:nvSpPr>
          <p:cNvPr id="3" name="内容占位符 2"/>
          <p:cNvSpPr>
            <a:spLocks noGrp="1"/>
          </p:cNvSpPr>
          <p:nvPr>
            <p:ph idx="1"/>
          </p:nvPr>
        </p:nvSpPr>
        <p:spPr/>
        <p:txBody>
          <a:bodyPr/>
          <a:lstStyle/>
          <a:p>
            <a:r>
              <a:rPr lang="zh-CN" altLang="en-US" dirty="0" smtClean="0"/>
              <a:t>       亚</a:t>
            </a:r>
            <a:r>
              <a:rPr lang="zh-CN" altLang="en-US" dirty="0"/>
              <a:t>马逊</a:t>
            </a:r>
            <a:r>
              <a:rPr lang="en-US" altLang="zh-CN" dirty="0"/>
              <a:t>key-value</a:t>
            </a:r>
            <a:r>
              <a:rPr lang="zh-CN" altLang="en-US" dirty="0"/>
              <a:t>模式的存储</a:t>
            </a:r>
            <a:r>
              <a:rPr lang="zh-CN" altLang="en-US" dirty="0" smtClean="0"/>
              <a:t>平台，</a:t>
            </a:r>
            <a:r>
              <a:rPr lang="zh-CN" altLang="en-US" dirty="0"/>
              <a:t>可用性和扩展性都很好，性能也不错：读写访问中</a:t>
            </a:r>
            <a:r>
              <a:rPr lang="en-US" altLang="zh-CN" dirty="0"/>
              <a:t>99.9%</a:t>
            </a:r>
            <a:r>
              <a:rPr lang="zh-CN" altLang="en-US" dirty="0"/>
              <a:t>的响应时间都在</a:t>
            </a:r>
            <a:r>
              <a:rPr lang="en-US" altLang="zh-CN" dirty="0"/>
              <a:t>300ms</a:t>
            </a:r>
            <a:r>
              <a:rPr lang="zh-CN" altLang="en-US" dirty="0"/>
              <a:t>内。</a:t>
            </a:r>
            <a:endParaRPr lang="en-US" altLang="zh-CN" dirty="0" smtClean="0"/>
          </a:p>
          <a:p>
            <a:endParaRPr lang="en-US" altLang="zh-CN" dirty="0" smtClean="0"/>
          </a:p>
          <a:p>
            <a:r>
              <a:rPr lang="zh-CN" altLang="en-US" dirty="0" smtClean="0"/>
              <a:t>采用技术：分布式、一致性</a:t>
            </a:r>
            <a:r>
              <a:rPr lang="en-US" altLang="zh-CN" dirty="0" smtClean="0"/>
              <a:t>hash</a:t>
            </a:r>
            <a:r>
              <a:rPr lang="zh-CN" altLang="en-US" dirty="0" smtClean="0"/>
              <a:t>、</a:t>
            </a:r>
            <a:r>
              <a:rPr lang="zh-CN" altLang="en-US" dirty="0"/>
              <a:t>多副本读写、</a:t>
            </a:r>
            <a:r>
              <a:rPr lang="zh-CN" altLang="en-US" dirty="0" smtClean="0"/>
              <a:t>逻辑时钟向量、最终一致性（</a:t>
            </a:r>
            <a:r>
              <a:rPr lang="en-US" altLang="zh-CN" dirty="0" smtClean="0"/>
              <a:t>eventually consistent</a:t>
            </a:r>
            <a:r>
              <a:rPr lang="zh-CN" altLang="en-US" dirty="0" smtClean="0"/>
              <a:t>）、</a:t>
            </a:r>
            <a:r>
              <a:rPr lang="en-US" altLang="zh-CN" dirty="0" smtClean="0"/>
              <a:t>Gossip</a:t>
            </a:r>
            <a:r>
              <a:rPr lang="zh-CN" altLang="en-US" dirty="0" smtClean="0"/>
              <a:t>协议（去中心化网络）。</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2928742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Dynamo</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223" y="1285462"/>
            <a:ext cx="5936057" cy="4480338"/>
          </a:xfrm>
          <a:prstGeom prst="rect">
            <a:avLst/>
          </a:prstGeom>
        </p:spPr>
      </p:pic>
    </p:spTree>
    <p:extLst>
      <p:ext uri="{BB962C8B-B14F-4D97-AF65-F5344CB8AC3E}">
        <p14:creationId xmlns:p14="http://schemas.microsoft.com/office/powerpoint/2010/main" val="2421392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Redis</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       （</a:t>
            </a:r>
            <a:r>
              <a:rPr lang="en-US" altLang="zh-CN" dirty="0"/>
              <a:t>Remote Dictionary Server )</a:t>
            </a:r>
            <a:r>
              <a:rPr lang="zh-CN" altLang="en-US" dirty="0"/>
              <a:t>，即远程字典服务</a:t>
            </a:r>
            <a:r>
              <a:rPr lang="zh-CN" altLang="en-US" dirty="0" smtClean="0"/>
              <a:t>，</a:t>
            </a:r>
            <a:r>
              <a:rPr lang="zh-CN" altLang="en-US" dirty="0"/>
              <a:t>是一个高性能</a:t>
            </a:r>
            <a:r>
              <a:rPr lang="zh-CN" altLang="en-US" dirty="0" smtClean="0"/>
              <a:t>的</a:t>
            </a:r>
            <a:r>
              <a:rPr lang="zh-CN" altLang="en-US" dirty="0"/>
              <a:t>可基于内存亦可持久化的日志型、</a:t>
            </a:r>
            <a:r>
              <a:rPr lang="en-US" altLang="zh-CN" dirty="0"/>
              <a:t>Key-Value</a:t>
            </a:r>
            <a:r>
              <a:rPr lang="zh-CN" altLang="en-US" dirty="0" smtClean="0"/>
              <a:t>数据库。 </a:t>
            </a:r>
            <a:r>
              <a:rPr lang="en-US" altLang="zh-CN" dirty="0" err="1"/>
              <a:t>redis</a:t>
            </a:r>
            <a:r>
              <a:rPr lang="zh-CN" altLang="en-US" dirty="0"/>
              <a:t>的出现，很大程度补偿了</a:t>
            </a:r>
            <a:r>
              <a:rPr lang="en-US" altLang="zh-CN" dirty="0"/>
              <a:t>memcached</a:t>
            </a:r>
            <a:r>
              <a:rPr lang="zh-CN" altLang="en-US" dirty="0"/>
              <a:t>这类</a:t>
            </a:r>
            <a:r>
              <a:rPr lang="en-US" altLang="zh-CN" dirty="0" smtClean="0"/>
              <a:t>key-value</a:t>
            </a:r>
            <a:r>
              <a:rPr lang="zh-CN" altLang="en-US" dirty="0"/>
              <a:t>存储的不足，在</a:t>
            </a:r>
            <a:r>
              <a:rPr lang="zh-CN" altLang="en-US" dirty="0" smtClean="0"/>
              <a:t>部分</a:t>
            </a:r>
            <a:r>
              <a:rPr lang="zh-CN" altLang="en-US" dirty="0"/>
              <a:t>场合可以对关系数据库起到很好的补充作用</a:t>
            </a:r>
            <a:r>
              <a:rPr lang="zh-CN" altLang="en-US" dirty="0" smtClean="0"/>
              <a:t>。</a:t>
            </a:r>
            <a:endParaRPr lang="en-US" altLang="zh-CN" dirty="0" smtClean="0"/>
          </a:p>
          <a:p>
            <a:endParaRPr lang="en-US" altLang="zh-CN" dirty="0" smtClean="0"/>
          </a:p>
          <a:p>
            <a:r>
              <a:rPr lang="zh-CN" altLang="en-US" dirty="0" smtClean="0"/>
              <a:t>采用技术：实现了对五中类型的</a:t>
            </a:r>
            <a:r>
              <a:rPr lang="en-US" altLang="zh-CN" dirty="0" smtClean="0"/>
              <a:t>value</a:t>
            </a:r>
            <a:r>
              <a:rPr lang="zh-CN" altLang="en-US" dirty="0" smtClean="0"/>
              <a:t>的支持（字符串</a:t>
            </a:r>
            <a:r>
              <a:rPr lang="en-US" altLang="zh-CN" dirty="0" smtClean="0"/>
              <a:t>、</a:t>
            </a:r>
            <a:r>
              <a:rPr lang="zh-CN" altLang="en-US" dirty="0" smtClean="0"/>
              <a:t>哈希表</a:t>
            </a:r>
            <a:r>
              <a:rPr lang="en-US" altLang="zh-CN" dirty="0" smtClean="0"/>
              <a:t>、</a:t>
            </a:r>
            <a:r>
              <a:rPr lang="zh-CN" altLang="en-US" dirty="0" smtClean="0"/>
              <a:t>链表</a:t>
            </a:r>
            <a:r>
              <a:rPr lang="en-US" altLang="zh-CN" dirty="0" smtClean="0"/>
              <a:t>、</a:t>
            </a:r>
            <a:r>
              <a:rPr lang="zh-CN" altLang="en-US" dirty="0" smtClean="0"/>
              <a:t>集合、有序集合）、</a:t>
            </a:r>
            <a:r>
              <a:rPr lang="en-US" altLang="zh-CN" dirty="0" smtClean="0"/>
              <a:t>RDB</a:t>
            </a:r>
            <a:r>
              <a:rPr lang="zh-CN" altLang="en-US" dirty="0" smtClean="0"/>
              <a:t>快照、</a:t>
            </a:r>
            <a:r>
              <a:rPr lang="en-US" altLang="zh-CN" dirty="0" smtClean="0"/>
              <a:t>AOF</a:t>
            </a:r>
            <a:r>
              <a:rPr lang="zh-CN" altLang="en-US" dirty="0" smtClean="0"/>
              <a:t>日志、基于</a:t>
            </a:r>
            <a:r>
              <a:rPr lang="en-US" altLang="zh-CN" dirty="0" smtClean="0"/>
              <a:t>hash</a:t>
            </a:r>
            <a:r>
              <a:rPr lang="zh-CN" altLang="en-US" dirty="0" smtClean="0"/>
              <a:t>映射和</a:t>
            </a:r>
            <a:r>
              <a:rPr lang="en-US" altLang="zh-CN" dirty="0" smtClean="0"/>
              <a:t>slot</a:t>
            </a:r>
            <a:r>
              <a:rPr lang="zh-CN" altLang="en-US" dirty="0" smtClean="0"/>
              <a:t>槽的数据分布、</a:t>
            </a:r>
            <a:r>
              <a:rPr lang="zh-CN" altLang="en-US" dirty="0"/>
              <a:t>基于</a:t>
            </a:r>
            <a:r>
              <a:rPr lang="en-US" altLang="zh-CN" dirty="0"/>
              <a:t>Gossip</a:t>
            </a:r>
            <a:r>
              <a:rPr lang="zh-CN" altLang="en-US" dirty="0"/>
              <a:t>协议的</a:t>
            </a:r>
            <a:r>
              <a:rPr lang="en-US" altLang="zh-CN" dirty="0"/>
              <a:t>P2P</a:t>
            </a:r>
            <a:r>
              <a:rPr lang="zh-CN" altLang="en-US" dirty="0"/>
              <a:t>网络</a:t>
            </a:r>
            <a:r>
              <a:rPr lang="zh-CN" altLang="en-US" dirty="0" smtClean="0"/>
              <a:t>、全局寻址信息的传播与缓存</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8684013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Redis</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pic>
        <p:nvPicPr>
          <p:cNvPr id="6" name="内容占位符 4" descr="Redis分布式存储.png"/>
          <p:cNvPicPr>
            <a:picLocks noGrp="1" noChangeAspect="1"/>
          </p:cNvPicPr>
          <p:nvPr>
            <p:ph idx="1"/>
          </p:nvPr>
        </p:nvPicPr>
        <p:blipFill>
          <a:blip r:embed="rId2" cstate="print"/>
          <a:stretch>
            <a:fillRect/>
          </a:stretch>
        </p:blipFill>
        <p:spPr>
          <a:xfrm>
            <a:off x="3151560" y="825293"/>
            <a:ext cx="4747840" cy="5385793"/>
          </a:xfrm>
        </p:spPr>
      </p:pic>
    </p:spTree>
    <p:extLst>
      <p:ext uri="{BB962C8B-B14F-4D97-AF65-F5344CB8AC3E}">
        <p14:creationId xmlns:p14="http://schemas.microsoft.com/office/powerpoint/2010/main" val="253363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第</a:t>
            </a:r>
            <a:r>
              <a:rPr lang="en-US" altLang="zh-CN" dirty="0"/>
              <a:t>1</a:t>
            </a:r>
            <a:r>
              <a:rPr lang="zh-CN" altLang="zh-CN" dirty="0"/>
              <a:t>章 数据管理</a:t>
            </a:r>
            <a:r>
              <a:rPr lang="zh-CN" altLang="en-US" dirty="0"/>
              <a:t>系统</a:t>
            </a:r>
            <a:r>
              <a:rPr lang="zh-CN" altLang="zh-CN" dirty="0"/>
              <a:t>概述</a:t>
            </a:r>
            <a:endParaRPr lang="zh-CN" altLang="en-US" dirty="0"/>
          </a:p>
        </p:txBody>
      </p:sp>
      <p:sp>
        <p:nvSpPr>
          <p:cNvPr id="3" name="内容占位符 2"/>
          <p:cNvSpPr>
            <a:spLocks noGrp="1"/>
          </p:cNvSpPr>
          <p:nvPr>
            <p:ph idx="1"/>
          </p:nvPr>
        </p:nvSpPr>
        <p:spPr/>
        <p:txBody>
          <a:bodyPr/>
          <a:lstStyle/>
          <a:p>
            <a:r>
              <a:rPr lang="zh-CN" altLang="en-US" dirty="0" smtClean="0"/>
              <a:t>数据管理的需求背景</a:t>
            </a:r>
            <a:endParaRPr lang="en-US" altLang="zh-CN" dirty="0" smtClean="0"/>
          </a:p>
          <a:p>
            <a:r>
              <a:rPr lang="zh-CN" altLang="en-US" dirty="0" smtClean="0"/>
              <a:t>   资源</a:t>
            </a:r>
            <a:r>
              <a:rPr lang="en-US" altLang="zh-CN" dirty="0" smtClean="0"/>
              <a:t>——</a:t>
            </a:r>
            <a:r>
              <a:rPr lang="zh-CN" altLang="en-US" dirty="0" smtClean="0"/>
              <a:t>多</a:t>
            </a:r>
            <a:endParaRPr lang="en-US" altLang="zh-CN" dirty="0" smtClean="0"/>
          </a:p>
          <a:p>
            <a:r>
              <a:rPr lang="zh-CN" altLang="en-US" dirty="0" smtClean="0"/>
              <a:t>   规模</a:t>
            </a:r>
            <a:r>
              <a:rPr lang="en-US" altLang="zh-CN" dirty="0" smtClean="0"/>
              <a:t>——</a:t>
            </a:r>
            <a:r>
              <a:rPr lang="zh-CN" altLang="en-US" dirty="0" smtClean="0"/>
              <a:t>大</a:t>
            </a:r>
            <a:endParaRPr lang="en-US" altLang="zh-CN" dirty="0" smtClean="0"/>
          </a:p>
          <a:p>
            <a:r>
              <a:rPr lang="zh-CN" altLang="en-US" dirty="0" smtClean="0"/>
              <a:t>   系统复杂性</a:t>
            </a:r>
            <a:r>
              <a:rPr lang="en-US" altLang="zh-CN" dirty="0" smtClean="0"/>
              <a:t>——</a:t>
            </a:r>
            <a:r>
              <a:rPr lang="zh-CN" altLang="en-US" dirty="0" smtClean="0"/>
              <a:t>高（硬件资源、网络环境、数据种类、应用需求。。。）</a:t>
            </a:r>
            <a:endParaRPr lang="en-US" altLang="zh-CN" dirty="0" smtClean="0"/>
          </a:p>
          <a:p>
            <a:endParaRPr lang="en-US" altLang="zh-CN" dirty="0" smtClean="0"/>
          </a:p>
          <a:p>
            <a:r>
              <a:rPr lang="zh-CN" altLang="en-US" dirty="0" smtClean="0"/>
              <a:t>管理的内涵</a:t>
            </a:r>
            <a:r>
              <a:rPr lang="en-US" altLang="zh-CN" dirty="0" smtClean="0"/>
              <a:t>——</a:t>
            </a:r>
            <a:r>
              <a:rPr lang="zh-CN" altLang="en-US" dirty="0" smtClean="0"/>
              <a:t>随着系统目标、规模、复杂性的变化而变化。</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2059679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RAMCloud</a:t>
            </a:r>
            <a:endParaRPr lang="zh-CN" altLang="en-US" dirty="0"/>
          </a:p>
        </p:txBody>
      </p:sp>
      <p:sp>
        <p:nvSpPr>
          <p:cNvPr id="3" name="内容占位符 2"/>
          <p:cNvSpPr>
            <a:spLocks noGrp="1"/>
          </p:cNvSpPr>
          <p:nvPr>
            <p:ph idx="1"/>
          </p:nvPr>
        </p:nvSpPr>
        <p:spPr/>
        <p:txBody>
          <a:bodyPr/>
          <a:lstStyle/>
          <a:p>
            <a:r>
              <a:rPr lang="zh-CN" altLang="en-US" dirty="0" smtClean="0"/>
              <a:t>       一</a:t>
            </a:r>
            <a:r>
              <a:rPr lang="zh-CN" altLang="en-US" dirty="0"/>
              <a:t>个完全使用</a:t>
            </a:r>
            <a:r>
              <a:rPr lang="en-US" altLang="zh-CN" dirty="0"/>
              <a:t>DRAM</a:t>
            </a:r>
            <a:r>
              <a:rPr lang="zh-CN" altLang="en-US" dirty="0"/>
              <a:t>的存储系统</a:t>
            </a:r>
            <a:r>
              <a:rPr lang="zh-CN" altLang="en-US" dirty="0" smtClean="0"/>
              <a:t>，采用</a:t>
            </a:r>
            <a:r>
              <a:rPr lang="en-US" altLang="zh-CN" dirty="0" smtClean="0"/>
              <a:t>key-value</a:t>
            </a:r>
            <a:r>
              <a:rPr lang="zh-CN" altLang="en-US" dirty="0" smtClean="0"/>
              <a:t>数据模型，它</a:t>
            </a:r>
            <a:r>
              <a:rPr lang="zh-CN" altLang="en-US" dirty="0"/>
              <a:t>的所有数据都保存到内存中</a:t>
            </a:r>
            <a:r>
              <a:rPr lang="zh-CN" altLang="en-US" dirty="0" smtClean="0"/>
              <a:t>。为了</a:t>
            </a:r>
            <a:r>
              <a:rPr lang="zh-CN" altLang="en-US" dirty="0"/>
              <a:t>故障</a:t>
            </a:r>
            <a:r>
              <a:rPr lang="zh-CN" altLang="en-US" dirty="0" smtClean="0"/>
              <a:t>恢复会</a:t>
            </a:r>
            <a:r>
              <a:rPr lang="zh-CN" altLang="en-US" dirty="0"/>
              <a:t>将日志和数据的备份持久化到普通硬盘中</a:t>
            </a:r>
            <a:r>
              <a:rPr lang="zh-CN" altLang="en-US" dirty="0" smtClean="0"/>
              <a:t>。</a:t>
            </a:r>
            <a:endParaRPr lang="en-US" altLang="zh-CN" dirty="0" smtClean="0"/>
          </a:p>
          <a:p>
            <a:endParaRPr lang="en-US" altLang="zh-CN" dirty="0" smtClean="0"/>
          </a:p>
          <a:p>
            <a:r>
              <a:rPr lang="zh-CN" altLang="en-US" dirty="0" smtClean="0"/>
              <a:t>采用技术：分布式数据访问、基于</a:t>
            </a:r>
            <a:r>
              <a:rPr lang="en-US" altLang="zh-CN" dirty="0" smtClean="0"/>
              <a:t>hash</a:t>
            </a:r>
            <a:r>
              <a:rPr lang="zh-CN" altLang="en-US" dirty="0" smtClean="0"/>
              <a:t>的内存访问、基于日志的内存分配、</a:t>
            </a:r>
            <a:r>
              <a:rPr lang="en-US" altLang="zh-CN" dirty="0"/>
              <a:t> two-level </a:t>
            </a:r>
            <a:r>
              <a:rPr lang="en-US" altLang="zh-CN" dirty="0" smtClean="0"/>
              <a:t>cleaning</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3607009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6" name="图片 5"/>
          <p:cNvPicPr>
            <a:picLocks noChangeAspect="1"/>
          </p:cNvPicPr>
          <p:nvPr/>
        </p:nvPicPr>
        <p:blipFill>
          <a:blip r:embed="rId2"/>
          <a:stretch>
            <a:fillRect/>
          </a:stretch>
        </p:blipFill>
        <p:spPr>
          <a:xfrm>
            <a:off x="1368425" y="1187244"/>
            <a:ext cx="8515350" cy="5267325"/>
          </a:xfrm>
          <a:prstGeom prst="rect">
            <a:avLst/>
          </a:prstGeom>
        </p:spPr>
      </p:pic>
    </p:spTree>
    <p:extLst>
      <p:ext uri="{BB962C8B-B14F-4D97-AF65-F5344CB8AC3E}">
        <p14:creationId xmlns:p14="http://schemas.microsoft.com/office/powerpoint/2010/main" val="314537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209" y="1285462"/>
            <a:ext cx="8562699" cy="4924838"/>
          </a:xfrm>
          <a:prstGeom prst="rect">
            <a:avLst/>
          </a:prstGeom>
        </p:spPr>
      </p:pic>
    </p:spTree>
    <p:extLst>
      <p:ext uri="{BB962C8B-B14F-4D97-AF65-F5344CB8AC3E}">
        <p14:creationId xmlns:p14="http://schemas.microsoft.com/office/powerpoint/2010/main" val="1162383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3" name="内容占位符 2"/>
          <p:cNvSpPr>
            <a:spLocks noGrp="1"/>
          </p:cNvSpPr>
          <p:nvPr>
            <p:ph idx="1"/>
          </p:nvPr>
        </p:nvSpPr>
        <p:spPr/>
        <p:txBody>
          <a:bodyPr>
            <a:normAutofit/>
          </a:bodyPr>
          <a:lstStyle/>
          <a:p>
            <a:r>
              <a:rPr lang="zh-CN" altLang="en-US" dirty="0" smtClean="0"/>
              <a:t>       高性能</a:t>
            </a:r>
            <a:r>
              <a:rPr lang="zh-CN" altLang="en-US" dirty="0"/>
              <a:t>、无模式的文档型数据库，</a:t>
            </a:r>
            <a:r>
              <a:rPr lang="zh-CN" altLang="en-US" dirty="0" smtClean="0"/>
              <a:t>当初设计目标是简化</a:t>
            </a:r>
            <a:r>
              <a:rPr lang="zh-CN" altLang="en-US" dirty="0"/>
              <a:t>开发和方便</a:t>
            </a:r>
            <a:r>
              <a:rPr lang="zh-CN" altLang="en-US" dirty="0" smtClean="0"/>
              <a:t>扩展。</a:t>
            </a:r>
            <a:r>
              <a:rPr lang="en-US" altLang="zh-CN" dirty="0" smtClean="0"/>
              <a:t>MongoDB</a:t>
            </a:r>
            <a:r>
              <a:rPr lang="zh-CN" altLang="en-US" dirty="0"/>
              <a:t>中的记录是一个文档</a:t>
            </a:r>
            <a:r>
              <a:rPr lang="zh-CN" altLang="en-US" dirty="0" smtClean="0"/>
              <a:t>，</a:t>
            </a:r>
            <a:r>
              <a:rPr lang="zh-CN" altLang="en-US" dirty="0"/>
              <a:t>是一个由字段和值对（</a:t>
            </a:r>
            <a:r>
              <a:rPr lang="en-US" altLang="zh-CN" dirty="0"/>
              <a:t>field : value</a:t>
            </a:r>
            <a:r>
              <a:rPr lang="zh-CN" altLang="en-US" dirty="0"/>
              <a:t>）组成的数据结构</a:t>
            </a:r>
            <a:r>
              <a:rPr lang="zh-CN" altLang="en-US" dirty="0" smtClean="0"/>
              <a:t>。</a:t>
            </a:r>
            <a:r>
              <a:rPr lang="en-US" altLang="zh-CN" dirty="0" smtClean="0"/>
              <a:t>value</a:t>
            </a:r>
            <a:r>
              <a:rPr lang="zh-CN" altLang="en-US" dirty="0" smtClean="0"/>
              <a:t>是</a:t>
            </a:r>
            <a:r>
              <a:rPr lang="zh-CN" altLang="en-US" dirty="0"/>
              <a:t>一种</a:t>
            </a:r>
            <a:r>
              <a:rPr lang="zh-CN" altLang="en-US" dirty="0" smtClean="0"/>
              <a:t>类似于</a:t>
            </a:r>
            <a:r>
              <a:rPr lang="en-US" altLang="zh-CN" dirty="0" smtClean="0"/>
              <a:t>JSON</a:t>
            </a:r>
            <a:r>
              <a:rPr lang="zh-CN" altLang="en-US" dirty="0" smtClean="0"/>
              <a:t>的格式</a:t>
            </a:r>
            <a:r>
              <a:rPr lang="zh-CN" altLang="en-US" dirty="0"/>
              <a:t>叫</a:t>
            </a:r>
            <a:r>
              <a:rPr lang="en-US" altLang="zh-CN" dirty="0"/>
              <a:t>BSON</a:t>
            </a:r>
            <a:r>
              <a:rPr lang="zh-CN" altLang="en-US" dirty="0"/>
              <a:t>，该</a:t>
            </a:r>
            <a:r>
              <a:rPr lang="zh-CN" altLang="en-US" dirty="0" smtClean="0"/>
              <a:t>数据结构比较松散而灵活，可以</a:t>
            </a:r>
            <a:r>
              <a:rPr lang="zh-CN" altLang="en-US" dirty="0"/>
              <a:t>存储比较复杂的数据类型，包括其他文档、普通数组和文档数组等。</a:t>
            </a:r>
          </a:p>
          <a:p>
            <a:endParaRPr lang="en-US" altLang="zh-CN" dirty="0" smtClean="0"/>
          </a:p>
          <a:p>
            <a:r>
              <a:rPr lang="zh-CN" altLang="en-US" dirty="0" smtClean="0"/>
              <a:t>采用技术：数据分片、主副本复制同步、事务机制</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427570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6" name="图片 5"/>
          <p:cNvPicPr>
            <a:picLocks noChangeAspect="1"/>
          </p:cNvPicPr>
          <p:nvPr/>
        </p:nvPicPr>
        <p:blipFill>
          <a:blip r:embed="rId2"/>
          <a:stretch>
            <a:fillRect/>
          </a:stretch>
        </p:blipFill>
        <p:spPr>
          <a:xfrm>
            <a:off x="3225800" y="365126"/>
            <a:ext cx="7693080" cy="6245225"/>
          </a:xfrm>
          <a:prstGeom prst="rect">
            <a:avLst/>
          </a:prstGeom>
        </p:spPr>
      </p:pic>
    </p:spTree>
    <p:extLst>
      <p:ext uri="{BB962C8B-B14F-4D97-AF65-F5344CB8AC3E}">
        <p14:creationId xmlns:p14="http://schemas.microsoft.com/office/powerpoint/2010/main" val="915311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987425"/>
            <a:ext cx="7561866" cy="5368925"/>
          </a:xfrm>
          <a:prstGeom prst="rect">
            <a:avLst/>
          </a:prstGeom>
        </p:spPr>
      </p:pic>
    </p:spTree>
    <p:extLst>
      <p:ext uri="{BB962C8B-B14F-4D97-AF65-F5344CB8AC3E}">
        <p14:creationId xmlns:p14="http://schemas.microsoft.com/office/powerpoint/2010/main" val="1074836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MongoDB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943" y="577850"/>
            <a:ext cx="6261570" cy="5778500"/>
          </a:xfrm>
          <a:prstGeom prst="rect">
            <a:avLst/>
          </a:prstGeom>
        </p:spPr>
      </p:pic>
    </p:spTree>
    <p:extLst>
      <p:ext uri="{BB962C8B-B14F-4D97-AF65-F5344CB8AC3E}">
        <p14:creationId xmlns:p14="http://schemas.microsoft.com/office/powerpoint/2010/main" val="325936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GFS</a:t>
            </a:r>
            <a:r>
              <a:rPr lang="zh-CN" altLang="en-US" dirty="0" smtClean="0"/>
              <a:t>（</a:t>
            </a:r>
            <a:r>
              <a:rPr lang="en-US" altLang="zh-CN" dirty="0" smtClean="0"/>
              <a:t>Google File System</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dirty="0" smtClean="0"/>
              <a:t>      是</a:t>
            </a:r>
            <a:r>
              <a:rPr lang="zh-CN" altLang="en-US" dirty="0"/>
              <a:t>一个可扩展的分布式文件系统，用于大型的、分布式的、对大量数据进行访问的应用。它运行于廉价的普通硬件上，并提供容错功能。它可以给大量的用户提供总体性能较高的服务</a:t>
            </a:r>
            <a:r>
              <a:rPr lang="zh-CN" altLang="en-US" dirty="0" smtClean="0"/>
              <a:t>。</a:t>
            </a:r>
            <a:endParaRPr lang="en-US" altLang="zh-CN" dirty="0" smtClean="0"/>
          </a:p>
          <a:p>
            <a:endParaRPr lang="en-US" altLang="zh-CN" dirty="0"/>
          </a:p>
          <a:p>
            <a:r>
              <a:rPr lang="zh-CN" altLang="en-US" dirty="0" smtClean="0"/>
              <a:t>采用技术：分布式访问、数据分块、多副本、租约</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3687860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pic>
        <p:nvPicPr>
          <p:cNvPr id="6" name="图片 5"/>
          <p:cNvPicPr>
            <a:picLocks noChangeAspect="1"/>
          </p:cNvPicPr>
          <p:nvPr/>
        </p:nvPicPr>
        <p:blipFill>
          <a:blip r:embed="rId2"/>
          <a:stretch>
            <a:fillRect/>
          </a:stretch>
        </p:blipFill>
        <p:spPr>
          <a:xfrm>
            <a:off x="1011237" y="788987"/>
            <a:ext cx="9847594" cy="4646613"/>
          </a:xfrm>
          <a:prstGeom prst="rect">
            <a:avLst/>
          </a:prstGeom>
        </p:spPr>
      </p:pic>
    </p:spTree>
    <p:extLst>
      <p:ext uri="{BB962C8B-B14F-4D97-AF65-F5344CB8AC3E}">
        <p14:creationId xmlns:p14="http://schemas.microsoft.com/office/powerpoint/2010/main" val="1599829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BigTable</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      是</a:t>
            </a:r>
            <a:r>
              <a:rPr lang="zh-CN" altLang="en-US" sz="2400" dirty="0"/>
              <a:t>一个用于管理结构化数据的分布式存储系统，构建在</a:t>
            </a:r>
            <a:r>
              <a:rPr lang="en-US" altLang="zh-CN" sz="2400" dirty="0"/>
              <a:t>GFS</a:t>
            </a:r>
            <a:r>
              <a:rPr lang="zh-CN" altLang="en-US" sz="2400" dirty="0"/>
              <a:t>、</a:t>
            </a:r>
            <a:r>
              <a:rPr lang="en-US" altLang="zh-CN" sz="2400" dirty="0"/>
              <a:t>Chubby</a:t>
            </a:r>
            <a:r>
              <a:rPr lang="zh-CN" altLang="en-US" sz="2400" dirty="0"/>
              <a:t>、</a:t>
            </a:r>
            <a:r>
              <a:rPr lang="en-US" altLang="zh-CN" sz="2400" dirty="0" err="1"/>
              <a:t>SSTable</a:t>
            </a:r>
            <a:r>
              <a:rPr lang="zh-CN" altLang="en-US" sz="2400" dirty="0"/>
              <a:t>等</a:t>
            </a:r>
            <a:r>
              <a:rPr lang="en-US" altLang="zh-CN" sz="2400" dirty="0"/>
              <a:t>google</a:t>
            </a:r>
            <a:r>
              <a:rPr lang="zh-CN" altLang="en-US" sz="2400" dirty="0"/>
              <a:t>技术之上，本质上</a:t>
            </a:r>
            <a:r>
              <a:rPr lang="zh-CN" altLang="en-US" sz="2400" dirty="0" smtClean="0"/>
              <a:t>说</a:t>
            </a:r>
            <a:r>
              <a:rPr lang="en-US" altLang="zh-CN" sz="2400" dirty="0" err="1" smtClean="0"/>
              <a:t>Bigtable</a:t>
            </a:r>
            <a:r>
              <a:rPr lang="zh-CN" altLang="en-US" sz="2400" dirty="0" smtClean="0"/>
              <a:t>是</a:t>
            </a:r>
            <a:r>
              <a:rPr lang="zh-CN" altLang="en-US" sz="2400" dirty="0"/>
              <a:t>一个稀疏、分布式、持久化存储的多维</a:t>
            </a:r>
            <a:r>
              <a:rPr lang="zh-CN" altLang="en-US" sz="2400" dirty="0" smtClean="0"/>
              <a:t>有序</a:t>
            </a:r>
            <a:r>
              <a:rPr lang="en-US" altLang="zh-CN" sz="2400" dirty="0"/>
              <a:t>key-value</a:t>
            </a:r>
            <a:r>
              <a:rPr lang="zh-CN" altLang="en-US" sz="2400" dirty="0" smtClean="0"/>
              <a:t>映射</a:t>
            </a:r>
            <a:r>
              <a:rPr lang="zh-CN" altLang="en-US" sz="2400" dirty="0"/>
              <a:t>表，表的索引是行关键字、列关键字和时间</a:t>
            </a:r>
            <a:r>
              <a:rPr lang="zh-CN" altLang="en-US" sz="2400" dirty="0" smtClean="0"/>
              <a:t>戳，可以</a:t>
            </a:r>
            <a:r>
              <a:rPr lang="zh-CN" altLang="en-US" sz="2400" dirty="0"/>
              <a:t>用 </a:t>
            </a:r>
            <a:r>
              <a:rPr lang="en-US" altLang="zh-CN" sz="2400" dirty="0"/>
              <a:t>(</a:t>
            </a:r>
            <a:r>
              <a:rPr lang="en-US" altLang="zh-CN" sz="2400" dirty="0" err="1"/>
              <a:t>row:string</a:t>
            </a:r>
            <a:r>
              <a:rPr lang="en-US" altLang="zh-CN" sz="2400" dirty="0"/>
              <a:t>, </a:t>
            </a:r>
            <a:r>
              <a:rPr lang="en-US" altLang="zh-CN" sz="2400" dirty="0" err="1"/>
              <a:t>column:string</a:t>
            </a:r>
            <a:r>
              <a:rPr lang="en-US" altLang="zh-CN" sz="2400" dirty="0"/>
              <a:t>, time:int64)→string </a:t>
            </a:r>
            <a:r>
              <a:rPr lang="zh-CN" altLang="en-US" sz="2400" dirty="0"/>
              <a:t>来表示一条键值对记录</a:t>
            </a:r>
            <a:r>
              <a:rPr lang="zh-CN" altLang="en-US" sz="2400" dirty="0" smtClean="0"/>
              <a:t>。</a:t>
            </a:r>
            <a:endParaRPr lang="en-US" altLang="zh-CN" sz="2400" dirty="0" smtClean="0"/>
          </a:p>
          <a:p>
            <a:endParaRPr lang="en-US" altLang="zh-CN" sz="2400" dirty="0"/>
          </a:p>
          <a:p>
            <a:r>
              <a:rPr lang="zh-CN" altLang="en-US" sz="2400" dirty="0" smtClean="0"/>
              <a:t>采用技术：三层寻址、分布式访问、行分区、列存储、</a:t>
            </a:r>
            <a:r>
              <a:rPr lang="en-US" altLang="zh-CN" sz="2400" dirty="0" err="1" smtClean="0"/>
              <a:t>SSTable</a:t>
            </a:r>
            <a:r>
              <a:rPr lang="zh-CN" altLang="en-US" sz="2400" dirty="0" smtClean="0"/>
              <a:t>文件</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18620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smtClean="0"/>
              <a:t>大数据管理</a:t>
            </a:r>
            <a:r>
              <a:rPr kumimoji="1" lang="zh-CN" altLang="en-US" dirty="0"/>
              <a:t>的发展历史</a:t>
            </a:r>
            <a:endParaRPr lang="zh-CN" altLang="en-US" dirty="0"/>
          </a:p>
        </p:txBody>
      </p:sp>
      <p:sp>
        <p:nvSpPr>
          <p:cNvPr id="3" name="内容占位符 2"/>
          <p:cNvSpPr>
            <a:spLocks noGrp="1"/>
          </p:cNvSpPr>
          <p:nvPr>
            <p:ph idx="1"/>
          </p:nvPr>
        </p:nvSpPr>
        <p:spPr>
          <a:xfrm>
            <a:off x="908538" y="1282769"/>
            <a:ext cx="10515600" cy="4351338"/>
          </a:xfrm>
        </p:spPr>
        <p:txBody>
          <a:bodyPr/>
          <a:lstStyle/>
          <a:p>
            <a:r>
              <a:rPr lang="en-US" altLang="zh-CN" dirty="0"/>
              <a:t>1. </a:t>
            </a:r>
            <a:r>
              <a:rPr lang="zh-CN" altLang="en-US" dirty="0"/>
              <a:t>数据管理概念的</a:t>
            </a:r>
            <a:r>
              <a:rPr lang="zh-CN" altLang="en-US" dirty="0" smtClean="0"/>
              <a:t>出现</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pic>
        <p:nvPicPr>
          <p:cNvPr id="6" name="图片 5">
            <a:extLst>
              <a:ext uri="{FF2B5EF4-FFF2-40B4-BE49-F238E27FC236}">
                <a16:creationId xmlns:a16="http://schemas.microsoft.com/office/drawing/2014/main" id="{D125E399-C63B-493E-8D41-92096D29321F}"/>
              </a:ext>
            </a:extLst>
          </p:cNvPr>
          <p:cNvPicPr>
            <a:picLocks noChangeAspect="1"/>
          </p:cNvPicPr>
          <p:nvPr/>
        </p:nvPicPr>
        <p:blipFill>
          <a:blip r:embed="rId3"/>
          <a:stretch>
            <a:fillRect/>
          </a:stretch>
        </p:blipFill>
        <p:spPr>
          <a:xfrm>
            <a:off x="838200" y="1843740"/>
            <a:ext cx="9149862" cy="3479370"/>
          </a:xfrm>
          <a:prstGeom prst="rect">
            <a:avLst/>
          </a:prstGeom>
        </p:spPr>
      </p:pic>
      <p:sp>
        <p:nvSpPr>
          <p:cNvPr id="7" name="卷形: 水平 10">
            <a:extLst>
              <a:ext uri="{FF2B5EF4-FFF2-40B4-BE49-F238E27FC236}">
                <a16:creationId xmlns:a16="http://schemas.microsoft.com/office/drawing/2014/main" id="{FD67FAEA-7D96-4D1C-B535-9D5E67A469E4}"/>
              </a:ext>
            </a:extLst>
          </p:cNvPr>
          <p:cNvSpPr/>
          <p:nvPr/>
        </p:nvSpPr>
        <p:spPr>
          <a:xfrm>
            <a:off x="908538" y="5998862"/>
            <a:ext cx="10318262" cy="737774"/>
          </a:xfrm>
          <a:prstGeom prst="horizontalScrol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rgbClr val="C00000"/>
                </a:solidFill>
                <a:latin typeface="微软雅黑" panose="020B0503020204020204" pitchFamily="34" charset="-122"/>
                <a:ea typeface="微软雅黑" panose="020B0503020204020204" pitchFamily="34" charset="-122"/>
              </a:rPr>
              <a:t>将数据的存储与访问功能从应用程序中分离</a:t>
            </a:r>
            <a:r>
              <a:rPr lang="zh-CN" altLang="en-US" sz="2400" b="1" dirty="0" smtClean="0">
                <a:solidFill>
                  <a:srgbClr val="C00000"/>
                </a:solidFill>
                <a:latin typeface="微软雅黑" panose="020B0503020204020204" pitchFamily="34" charset="-122"/>
                <a:ea typeface="微软雅黑" panose="020B0503020204020204" pitchFamily="34" charset="-122"/>
              </a:rPr>
              <a:t>出来，模型，三层模式。</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 name="五边形 7"/>
          <p:cNvSpPr/>
          <p:nvPr/>
        </p:nvSpPr>
        <p:spPr>
          <a:xfrm>
            <a:off x="908538" y="5391791"/>
            <a:ext cx="5398718" cy="4846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计算机已经开始在商业上获得应用</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56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      是</a:t>
            </a:r>
            <a:r>
              <a:rPr lang="zh-CN" altLang="en-US" dirty="0"/>
              <a:t>面向大数据并行处理的计算模型、框架和平台</a:t>
            </a:r>
            <a:r>
              <a:rPr lang="zh-CN" altLang="en-US" dirty="0" smtClean="0"/>
              <a:t>，具有三方面特征：</a:t>
            </a:r>
            <a:endParaRPr lang="en-US" altLang="zh-CN" dirty="0" smtClean="0"/>
          </a:p>
          <a:p>
            <a:r>
              <a:rPr lang="zh-CN" altLang="en-US" dirty="0" smtClean="0"/>
              <a:t>基于</a:t>
            </a:r>
            <a:r>
              <a:rPr lang="zh-CN" altLang="en-US" dirty="0"/>
              <a:t>集群的高性能并行计算平台（</a:t>
            </a:r>
            <a:r>
              <a:rPr lang="en-US" altLang="zh-CN" dirty="0"/>
              <a:t>Cluster Infrastructure</a:t>
            </a:r>
            <a:r>
              <a:rPr lang="zh-CN" altLang="en-US" dirty="0" smtClean="0"/>
              <a:t>）</a:t>
            </a:r>
            <a:endParaRPr lang="en-US" altLang="zh-CN" dirty="0" smtClean="0"/>
          </a:p>
          <a:p>
            <a:r>
              <a:rPr lang="zh-CN" altLang="en-US" dirty="0" smtClean="0"/>
              <a:t>是</a:t>
            </a:r>
            <a:r>
              <a:rPr lang="zh-CN" altLang="en-US" dirty="0"/>
              <a:t>一个并行计算与运行软件框架（</a:t>
            </a:r>
            <a:r>
              <a:rPr lang="en-US" altLang="zh-CN" dirty="0"/>
              <a:t>Software Framework</a:t>
            </a:r>
            <a:r>
              <a:rPr lang="zh-CN" altLang="en-US" dirty="0" smtClean="0"/>
              <a:t>）</a:t>
            </a:r>
            <a:endParaRPr lang="en-US" altLang="zh-CN" dirty="0" smtClean="0"/>
          </a:p>
          <a:p>
            <a:r>
              <a:rPr lang="zh-CN" altLang="en-US" dirty="0" smtClean="0"/>
              <a:t>是</a:t>
            </a:r>
            <a:r>
              <a:rPr lang="zh-CN" altLang="en-US" dirty="0"/>
              <a:t>一个并行程序设计模型与方法（</a:t>
            </a:r>
            <a:r>
              <a:rPr lang="en-US" altLang="zh-CN" dirty="0"/>
              <a:t>Programming Model &amp; Methodology</a:t>
            </a:r>
            <a:r>
              <a:rPr lang="zh-CN" altLang="en-US" dirty="0" smtClean="0"/>
              <a:t>）。</a:t>
            </a:r>
            <a:endParaRPr lang="en-US" altLang="zh-CN" dirty="0" smtClean="0"/>
          </a:p>
          <a:p>
            <a:endParaRPr lang="en-US" altLang="zh-CN" dirty="0" smtClean="0"/>
          </a:p>
          <a:p>
            <a:r>
              <a:rPr lang="zh-CN" altLang="en-US" dirty="0" smtClean="0"/>
              <a:t>采用技术：</a:t>
            </a:r>
            <a:r>
              <a:rPr lang="en-US" altLang="zh-CN" dirty="0" smtClean="0"/>
              <a:t>Map Reduce</a:t>
            </a:r>
            <a:r>
              <a:rPr lang="zh-CN" altLang="en-US" dirty="0" smtClean="0"/>
              <a:t>编程思想、并行任务调度、数据管道</a:t>
            </a:r>
            <a:r>
              <a:rPr lang="en-US" altLang="zh-CN" dirty="0" smtClean="0"/>
              <a:t>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1478681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MapReduce</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1463675"/>
            <a:ext cx="8229600" cy="5257800"/>
          </a:xfrm>
          <a:prstGeom prst="rect">
            <a:avLst/>
          </a:prstGeom>
        </p:spPr>
      </p:pic>
    </p:spTree>
    <p:extLst>
      <p:ext uri="{BB962C8B-B14F-4D97-AF65-F5344CB8AC3E}">
        <p14:creationId xmlns:p14="http://schemas.microsoft.com/office/powerpoint/2010/main" val="487589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Spark</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加州大学伯克利分校的</a:t>
            </a:r>
            <a:r>
              <a:rPr lang="en-US" altLang="zh-CN" dirty="0"/>
              <a:t>AMP</a:t>
            </a:r>
            <a:r>
              <a:rPr lang="zh-CN" altLang="en-US" dirty="0" smtClean="0"/>
              <a:t>实验室针对大规模</a:t>
            </a:r>
            <a:r>
              <a:rPr lang="zh-CN" altLang="en-US" dirty="0"/>
              <a:t>数据处理而设计的快速</a:t>
            </a:r>
            <a:r>
              <a:rPr lang="zh-CN" altLang="en-US" dirty="0" smtClean="0"/>
              <a:t>通用类</a:t>
            </a:r>
            <a:r>
              <a:rPr lang="en-US" altLang="zh-CN" dirty="0"/>
              <a:t>Hadoop </a:t>
            </a:r>
            <a:r>
              <a:rPr lang="en-US" altLang="zh-CN" dirty="0" err="1"/>
              <a:t>MapReduce</a:t>
            </a:r>
            <a:r>
              <a:rPr lang="zh-CN" altLang="en-US" dirty="0"/>
              <a:t>的通用并行框架</a:t>
            </a:r>
            <a:r>
              <a:rPr lang="zh-CN" altLang="en-US" dirty="0" smtClean="0"/>
              <a:t>，与后者不同，</a:t>
            </a:r>
            <a:r>
              <a:rPr lang="en-US" altLang="zh-CN" dirty="0" smtClean="0"/>
              <a:t>Spark Job</a:t>
            </a:r>
            <a:r>
              <a:rPr lang="zh-CN" altLang="en-US" dirty="0"/>
              <a:t>中间输出结果可以保存在内存中</a:t>
            </a:r>
            <a:r>
              <a:rPr lang="zh-CN" altLang="en-US" dirty="0" smtClean="0"/>
              <a:t>，结合内存</a:t>
            </a:r>
            <a:r>
              <a:rPr lang="zh-CN" altLang="en-US" dirty="0"/>
              <a:t>分布弹性数据集</a:t>
            </a:r>
            <a:r>
              <a:rPr lang="zh-CN" altLang="en-US" dirty="0" smtClean="0"/>
              <a:t>，能</a:t>
            </a:r>
            <a:r>
              <a:rPr lang="zh-CN" altLang="en-US" dirty="0"/>
              <a:t>更好地适用于数据挖掘与机器学习等需要迭代的</a:t>
            </a:r>
            <a:r>
              <a:rPr lang="en-US" altLang="zh-CN" dirty="0" err="1"/>
              <a:t>MapReduce</a:t>
            </a:r>
            <a:r>
              <a:rPr lang="zh-CN" altLang="en-US" dirty="0"/>
              <a:t>的算法</a:t>
            </a:r>
            <a:r>
              <a:rPr lang="zh-CN" altLang="en-US" dirty="0" smtClean="0"/>
              <a:t>。</a:t>
            </a:r>
            <a:endParaRPr lang="en-US" altLang="zh-CN" dirty="0" smtClean="0"/>
          </a:p>
          <a:p>
            <a:endParaRPr lang="en-US" altLang="zh-CN" dirty="0"/>
          </a:p>
          <a:p>
            <a:r>
              <a:rPr lang="zh-CN" altLang="en-US" dirty="0" smtClean="0"/>
              <a:t>采用技术：</a:t>
            </a:r>
            <a:r>
              <a:rPr lang="en-US" altLang="zh-CN" dirty="0" smtClean="0"/>
              <a:t>RDD</a:t>
            </a:r>
            <a:r>
              <a:rPr lang="zh-CN" altLang="en-US" dirty="0" smtClean="0"/>
              <a:t>分布式内存弹性数据集、基于</a:t>
            </a:r>
            <a:r>
              <a:rPr lang="en-US" altLang="zh-CN" dirty="0" smtClean="0"/>
              <a:t>DAG stage</a:t>
            </a:r>
            <a:r>
              <a:rPr lang="zh-CN" altLang="en-US" dirty="0" smtClean="0"/>
              <a:t>划分的</a:t>
            </a:r>
            <a:r>
              <a:rPr lang="en-US" altLang="zh-CN" dirty="0" smtClean="0"/>
              <a:t>job schedule</a:t>
            </a:r>
            <a:r>
              <a:rPr lang="zh-CN" altLang="en-US" dirty="0" smtClean="0"/>
              <a:t>、</a:t>
            </a:r>
            <a:r>
              <a:rPr lang="en-US" altLang="zh-CN" dirty="0" smtClean="0"/>
              <a:t>task schedule</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4234720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Spark</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122" y="1176113"/>
            <a:ext cx="7854899" cy="5180237"/>
          </a:xfrm>
          <a:prstGeom prst="rect">
            <a:avLst/>
          </a:prstGeom>
        </p:spPr>
      </p:pic>
    </p:spTree>
    <p:extLst>
      <p:ext uri="{BB962C8B-B14F-4D97-AF65-F5344CB8AC3E}">
        <p14:creationId xmlns:p14="http://schemas.microsoft.com/office/powerpoint/2010/main" val="239103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pic>
        <p:nvPicPr>
          <p:cNvPr id="5" name="内容占位符 4" descr="RDD有向图.jpg"/>
          <p:cNvPicPr>
            <a:picLocks noGrp="1" noChangeAspect="1"/>
          </p:cNvPicPr>
          <p:nvPr>
            <p:ph idx="1"/>
          </p:nvPr>
        </p:nvPicPr>
        <p:blipFill>
          <a:blip r:embed="rId2" cstate="print"/>
          <a:stretch>
            <a:fillRect/>
          </a:stretch>
        </p:blipFill>
        <p:spPr>
          <a:xfrm>
            <a:off x="1403648" y="1340768"/>
            <a:ext cx="6552728" cy="4778484"/>
          </a:xfrm>
        </p:spPr>
      </p:pic>
    </p:spTree>
    <p:extLst>
      <p:ext uri="{BB962C8B-B14F-4D97-AF65-F5344CB8AC3E}">
        <p14:creationId xmlns:p14="http://schemas.microsoft.com/office/powerpoint/2010/main" val="33135698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Colossus</a:t>
            </a:r>
            <a:endParaRPr lang="zh-CN" altLang="en-US" dirty="0"/>
          </a:p>
        </p:txBody>
      </p:sp>
      <p:sp>
        <p:nvSpPr>
          <p:cNvPr id="3" name="内容占位符 2"/>
          <p:cNvSpPr>
            <a:spLocks noGrp="1"/>
          </p:cNvSpPr>
          <p:nvPr>
            <p:ph idx="1"/>
          </p:nvPr>
        </p:nvSpPr>
        <p:spPr/>
        <p:txBody>
          <a:bodyPr/>
          <a:lstStyle/>
          <a:p>
            <a:r>
              <a:rPr lang="zh-CN" altLang="en-US" dirty="0" smtClean="0"/>
              <a:t>谷歌在</a:t>
            </a:r>
            <a:r>
              <a:rPr lang="en-US" altLang="zh-CN" dirty="0" smtClean="0"/>
              <a:t>GFS</a:t>
            </a:r>
            <a:r>
              <a:rPr lang="zh-CN" altLang="en-US" dirty="0" smtClean="0"/>
              <a:t>之后，突破</a:t>
            </a:r>
            <a:r>
              <a:rPr lang="en-US" altLang="zh-CN" dirty="0" smtClean="0"/>
              <a:t>single master</a:t>
            </a:r>
            <a:r>
              <a:rPr lang="zh-CN" altLang="en-US" dirty="0" smtClean="0"/>
              <a:t>、</a:t>
            </a:r>
            <a:r>
              <a:rPr lang="zh-CN" altLang="en-US" dirty="0"/>
              <a:t>有限的文件数目和数据块数目限制了整个文件系统的</a:t>
            </a:r>
            <a:r>
              <a:rPr lang="zh-CN" altLang="en-US" dirty="0" smtClean="0"/>
              <a:t>尺寸的局限性，并在应用场景中进一步考虑大量</a:t>
            </a:r>
            <a:r>
              <a:rPr lang="zh-CN" altLang="en-US" dirty="0"/>
              <a:t>较小而多的文件</a:t>
            </a:r>
            <a:r>
              <a:rPr lang="zh-CN" altLang="en-US" dirty="0" smtClean="0"/>
              <a:t>需求而设计的分布式文件系统。</a:t>
            </a:r>
            <a:endParaRPr lang="en-US" altLang="zh-CN" dirty="0" smtClean="0"/>
          </a:p>
          <a:p>
            <a:endParaRPr lang="en-US" altLang="zh-CN" dirty="0"/>
          </a:p>
          <a:p>
            <a:r>
              <a:rPr lang="zh-CN" altLang="en-US" dirty="0" smtClean="0"/>
              <a:t>采用技术：</a:t>
            </a:r>
            <a:r>
              <a:rPr lang="en-US" altLang="zh-CN" dirty="0" err="1" smtClean="0"/>
              <a:t>BigTable</a:t>
            </a:r>
            <a:r>
              <a:rPr lang="zh-CN" altLang="en-US" dirty="0" smtClean="0"/>
              <a:t>、</a:t>
            </a:r>
            <a:r>
              <a:rPr lang="en-US" altLang="zh-CN" dirty="0" smtClean="0"/>
              <a:t>Chubby</a:t>
            </a:r>
            <a:r>
              <a:rPr lang="zh-CN" altLang="en-US" dirty="0" smtClean="0"/>
              <a:t>、基于</a:t>
            </a:r>
            <a:r>
              <a:rPr lang="en-US" altLang="zh-CN" dirty="0" smtClean="0"/>
              <a:t>Reed-Solomon</a:t>
            </a:r>
            <a:r>
              <a:rPr lang="zh-CN" altLang="en-US" dirty="0" smtClean="0"/>
              <a:t>编码的数据容错</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187673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Colossus</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256" y="1473162"/>
            <a:ext cx="6929488" cy="5248313"/>
          </a:xfrm>
          <a:prstGeom prst="rect">
            <a:avLst/>
          </a:prstGeom>
        </p:spPr>
      </p:pic>
    </p:spTree>
    <p:extLst>
      <p:ext uri="{BB962C8B-B14F-4D97-AF65-F5344CB8AC3E}">
        <p14:creationId xmlns:p14="http://schemas.microsoft.com/office/powerpoint/2010/main" val="17267038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SpannerDB</a:t>
            </a:r>
            <a:endParaRPr lang="zh-CN" altLang="en-US" dirty="0"/>
          </a:p>
        </p:txBody>
      </p:sp>
      <p:sp>
        <p:nvSpPr>
          <p:cNvPr id="3" name="内容占位符 2"/>
          <p:cNvSpPr>
            <a:spLocks noGrp="1"/>
          </p:cNvSpPr>
          <p:nvPr>
            <p:ph idx="1"/>
          </p:nvPr>
        </p:nvSpPr>
        <p:spPr/>
        <p:txBody>
          <a:bodyPr/>
          <a:lstStyle/>
          <a:p>
            <a:r>
              <a:rPr lang="zh-CN" altLang="en-US" dirty="0" smtClean="0"/>
              <a:t>       是</a:t>
            </a:r>
            <a:r>
              <a:rPr lang="zh-CN" altLang="en-US" dirty="0"/>
              <a:t>一个可扩展的、全球分布式的数据库，是在谷歌公司设计、开发和部署的。在最高抽象层面，</a:t>
            </a:r>
            <a:r>
              <a:rPr lang="en-US" altLang="zh-CN" dirty="0"/>
              <a:t>Spanner</a:t>
            </a:r>
            <a:r>
              <a:rPr lang="zh-CN" altLang="en-US" dirty="0"/>
              <a:t>就是一个数据库，把数据分片存储在许多</a:t>
            </a:r>
            <a:r>
              <a:rPr lang="en-US" altLang="zh-CN" dirty="0" err="1" smtClean="0"/>
              <a:t>Paxos</a:t>
            </a:r>
            <a:r>
              <a:rPr lang="zh-CN" altLang="en-US" dirty="0" smtClean="0"/>
              <a:t>状态机</a:t>
            </a:r>
            <a:r>
              <a:rPr lang="zh-CN" altLang="en-US" dirty="0"/>
              <a:t>上，这些机器位于遍布全球的数据中心</a:t>
            </a:r>
            <a:r>
              <a:rPr lang="zh-CN" altLang="en-US" dirty="0" smtClean="0"/>
              <a:t>内。</a:t>
            </a:r>
            <a:endParaRPr lang="en-US" altLang="zh-CN" dirty="0" smtClean="0"/>
          </a:p>
          <a:p>
            <a:endParaRPr lang="en-US" altLang="zh-CN" dirty="0"/>
          </a:p>
          <a:p>
            <a:r>
              <a:rPr lang="zh-CN" altLang="en-US" dirty="0" smtClean="0"/>
              <a:t>采用技术：</a:t>
            </a:r>
            <a:r>
              <a:rPr lang="en-US" altLang="zh-CN" dirty="0" err="1" smtClean="0"/>
              <a:t>paxos</a:t>
            </a:r>
            <a:r>
              <a:rPr lang="zh-CN" altLang="en-US" dirty="0" smtClean="0"/>
              <a:t>协议、</a:t>
            </a:r>
            <a:r>
              <a:rPr lang="en-US" altLang="zh-CN" dirty="0" smtClean="0"/>
              <a:t>tablet</a:t>
            </a:r>
            <a:r>
              <a:rPr lang="zh-CN" altLang="en-US" dirty="0" smtClean="0"/>
              <a:t>、</a:t>
            </a:r>
            <a:r>
              <a:rPr lang="en-US" altLang="zh-CN" dirty="0" err="1" smtClean="0"/>
              <a:t>TrueTime</a:t>
            </a:r>
            <a:r>
              <a:rPr lang="zh-CN" altLang="en-US" dirty="0" smtClean="0"/>
              <a:t>、</a:t>
            </a:r>
            <a:r>
              <a:rPr lang="zh-CN" altLang="en-US" dirty="0"/>
              <a:t>锁和时间戳排序结合</a:t>
            </a:r>
            <a:r>
              <a:rPr lang="zh-CN" altLang="en-US" dirty="0" smtClean="0"/>
              <a:t>的</a:t>
            </a:r>
            <a:r>
              <a:rPr lang="en-US" altLang="zh-CN" dirty="0" smtClean="0"/>
              <a:t>MVCC</a:t>
            </a:r>
            <a:r>
              <a:rPr lang="zh-CN" altLang="en-US" dirty="0" smtClean="0"/>
              <a:t>并发控制、外部一致性、两阶段提交</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081103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SpannerDB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pic>
        <p:nvPicPr>
          <p:cNvPr id="7" name="图片 6"/>
          <p:cNvPicPr>
            <a:picLocks noChangeAspect="1"/>
          </p:cNvPicPr>
          <p:nvPr/>
        </p:nvPicPr>
        <p:blipFill>
          <a:blip r:embed="rId2"/>
          <a:stretch>
            <a:fillRect/>
          </a:stretch>
        </p:blipFill>
        <p:spPr>
          <a:xfrm>
            <a:off x="3370263" y="638175"/>
            <a:ext cx="6377964" cy="5718175"/>
          </a:xfrm>
          <a:prstGeom prst="rect">
            <a:avLst/>
          </a:prstGeom>
        </p:spPr>
      </p:pic>
    </p:spTree>
    <p:extLst>
      <p:ext uri="{BB962C8B-B14F-4D97-AF65-F5344CB8AC3E}">
        <p14:creationId xmlns:p14="http://schemas.microsoft.com/office/powerpoint/2010/main" val="35666290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F1</a:t>
            </a:r>
            <a:endParaRPr lang="zh-CN" altLang="en-US" dirty="0"/>
          </a:p>
        </p:txBody>
      </p:sp>
      <p:sp>
        <p:nvSpPr>
          <p:cNvPr id="3" name="内容占位符 2"/>
          <p:cNvSpPr>
            <a:spLocks noGrp="1"/>
          </p:cNvSpPr>
          <p:nvPr>
            <p:ph idx="1"/>
          </p:nvPr>
        </p:nvSpPr>
        <p:spPr/>
        <p:txBody>
          <a:bodyPr/>
          <a:lstStyle/>
          <a:p>
            <a:r>
              <a:rPr lang="en-US" altLang="zh-CN" dirty="0" smtClean="0"/>
              <a:t>Google</a:t>
            </a:r>
            <a:r>
              <a:rPr lang="zh-CN" altLang="en-US" dirty="0" smtClean="0"/>
              <a:t>在</a:t>
            </a:r>
            <a:r>
              <a:rPr lang="en-US" altLang="zh-CN" dirty="0"/>
              <a:t>Spanner</a:t>
            </a:r>
            <a:r>
              <a:rPr lang="zh-CN" altLang="en-US" dirty="0"/>
              <a:t>上层开发了混合型数据库</a:t>
            </a:r>
            <a:r>
              <a:rPr lang="en-US" altLang="zh-CN" dirty="0" smtClean="0"/>
              <a:t>F1(F1</a:t>
            </a:r>
            <a:r>
              <a:rPr lang="zh-CN" altLang="en-US" dirty="0" smtClean="0"/>
              <a:t>意指</a:t>
            </a:r>
            <a:r>
              <a:rPr lang="en-US" altLang="zh-CN" dirty="0" smtClean="0"/>
              <a:t>Filial </a:t>
            </a:r>
            <a:r>
              <a:rPr lang="en-US" altLang="zh-CN" dirty="0"/>
              <a:t>1 </a:t>
            </a:r>
            <a:r>
              <a:rPr lang="en-US" altLang="zh-CN" dirty="0" smtClean="0"/>
              <a:t>hybrid</a:t>
            </a:r>
            <a:r>
              <a:rPr lang="zh-CN" altLang="en-US" dirty="0" smtClean="0"/>
              <a:t>，混合关系</a:t>
            </a:r>
            <a:r>
              <a:rPr lang="zh-CN" altLang="en-US" dirty="0"/>
              <a:t>数据的丰富特性和</a:t>
            </a:r>
            <a:r>
              <a:rPr lang="en-US" altLang="zh-CN" dirty="0"/>
              <a:t>NoSQL</a:t>
            </a:r>
            <a:r>
              <a:rPr lang="zh-CN" altLang="en-US" dirty="0"/>
              <a:t>的扩展性</a:t>
            </a:r>
            <a:r>
              <a:rPr lang="en-US" altLang="zh-CN" dirty="0" smtClean="0"/>
              <a:t>)</a:t>
            </a:r>
            <a:r>
              <a:rPr lang="zh-CN" altLang="en-US" dirty="0" smtClean="0"/>
              <a:t>，成为</a:t>
            </a:r>
            <a:r>
              <a:rPr lang="en-US" altLang="zh-CN" dirty="0" err="1"/>
              <a:t>NewSQL</a:t>
            </a:r>
            <a:r>
              <a:rPr lang="zh-CN" altLang="en-US" dirty="0"/>
              <a:t>数据库，</a:t>
            </a:r>
            <a:r>
              <a:rPr lang="zh-CN" altLang="en-US" dirty="0" smtClean="0"/>
              <a:t>支撑</a:t>
            </a:r>
            <a:r>
              <a:rPr lang="zh-CN" altLang="en-US" dirty="0"/>
              <a:t>着谷歌的</a:t>
            </a:r>
            <a:r>
              <a:rPr lang="en-US" altLang="zh-CN" dirty="0"/>
              <a:t>AdWords</a:t>
            </a:r>
            <a:r>
              <a:rPr lang="zh-CN" altLang="en-US" dirty="0"/>
              <a:t>核心业务</a:t>
            </a:r>
            <a:r>
              <a:rPr lang="zh-CN" altLang="en-US" dirty="0" smtClean="0"/>
              <a:t>。</a:t>
            </a:r>
            <a:endParaRPr lang="en-US" altLang="zh-CN" dirty="0" smtClean="0"/>
          </a:p>
          <a:p>
            <a:endParaRPr lang="en-US" altLang="zh-CN" dirty="0"/>
          </a:p>
          <a:p>
            <a:r>
              <a:rPr lang="zh-CN" altLang="en-US" dirty="0" smtClean="0"/>
              <a:t>采用</a:t>
            </a:r>
            <a:r>
              <a:rPr lang="zh-CN" altLang="en-US" dirty="0"/>
              <a:t>技术：无阻塞</a:t>
            </a:r>
            <a:r>
              <a:rPr lang="en-US" altLang="zh-CN" dirty="0"/>
              <a:t>schema</a:t>
            </a:r>
            <a:r>
              <a:rPr lang="zh-CN" altLang="en-US" dirty="0"/>
              <a:t>变更，分布式</a:t>
            </a:r>
            <a:r>
              <a:rPr lang="en-US" altLang="zh-CN" dirty="0" smtClean="0"/>
              <a:t>SQL</a:t>
            </a:r>
            <a:r>
              <a:rPr lang="zh-CN" altLang="en-US" dirty="0" smtClean="0"/>
              <a:t>、</a:t>
            </a:r>
            <a:r>
              <a:rPr lang="zh-CN" altLang="en-US" dirty="0"/>
              <a:t>表之间层级</a:t>
            </a:r>
            <a:r>
              <a:rPr lang="zh-CN" altLang="en-US" dirty="0" smtClean="0"/>
              <a:t>性存储、</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37958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smtClean="0"/>
              <a:t>大数据管理</a:t>
            </a:r>
            <a:r>
              <a:rPr kumimoji="1" lang="zh-CN" altLang="en-US" dirty="0"/>
              <a:t>的发展历史</a:t>
            </a:r>
            <a:endParaRPr lang="zh-CN" altLang="en-US" dirty="0"/>
          </a:p>
        </p:txBody>
      </p:sp>
      <p:sp>
        <p:nvSpPr>
          <p:cNvPr id="3" name="内容占位符 2"/>
          <p:cNvSpPr>
            <a:spLocks noGrp="1"/>
          </p:cNvSpPr>
          <p:nvPr>
            <p:ph idx="1"/>
          </p:nvPr>
        </p:nvSpPr>
        <p:spPr>
          <a:xfrm>
            <a:off x="908538" y="1282769"/>
            <a:ext cx="10515600" cy="5073581"/>
          </a:xfrm>
        </p:spPr>
        <p:txBody>
          <a:bodyPr/>
          <a:lstStyle/>
          <a:p>
            <a:pPr marL="514350" indent="-514350">
              <a:buAutoNum type="arabicPeriod"/>
            </a:pPr>
            <a:r>
              <a:rPr lang="zh-CN" altLang="en-US" dirty="0" smtClean="0"/>
              <a:t>数据管理</a:t>
            </a:r>
            <a:r>
              <a:rPr lang="zh-CN" altLang="en-US" dirty="0"/>
              <a:t>概念的</a:t>
            </a:r>
            <a:r>
              <a:rPr lang="zh-CN" altLang="en-US" dirty="0" smtClean="0"/>
              <a:t>出现</a:t>
            </a:r>
            <a:endParaRPr lang="en-US" altLang="zh-CN" dirty="0" smtClean="0"/>
          </a:p>
          <a:p>
            <a:r>
              <a:rPr lang="zh-CN" altLang="en-US" dirty="0" smtClean="0"/>
              <a:t>   资源</a:t>
            </a:r>
            <a:r>
              <a:rPr lang="en-US" altLang="zh-CN" dirty="0" smtClean="0"/>
              <a:t>——</a:t>
            </a:r>
            <a:r>
              <a:rPr lang="zh-CN" altLang="en-US" dirty="0" smtClean="0"/>
              <a:t>可用于商业应用的计算机（单机处理能力、磁盘、操作系统）</a:t>
            </a:r>
            <a:endParaRPr lang="en-US" altLang="zh-CN" dirty="0"/>
          </a:p>
          <a:p>
            <a:r>
              <a:rPr lang="zh-CN" altLang="en-US" dirty="0"/>
              <a:t>   规模</a:t>
            </a:r>
            <a:r>
              <a:rPr lang="en-US" altLang="zh-CN" dirty="0" smtClean="0"/>
              <a:t>——</a:t>
            </a:r>
            <a:r>
              <a:rPr lang="zh-CN" altLang="en-US" dirty="0" smtClean="0"/>
              <a:t>硬盘容量规模</a:t>
            </a:r>
            <a:endParaRPr lang="en-US" altLang="zh-CN" dirty="0"/>
          </a:p>
          <a:p>
            <a:r>
              <a:rPr lang="zh-CN" altLang="en-US" dirty="0"/>
              <a:t>   系统复杂性</a:t>
            </a:r>
            <a:r>
              <a:rPr lang="en-US" altLang="zh-CN" dirty="0" smtClean="0"/>
              <a:t>——</a:t>
            </a:r>
            <a:r>
              <a:rPr lang="zh-CN" altLang="en-US" dirty="0" smtClean="0"/>
              <a:t>商业应用业务流程、交易规则、数据一致、效率、可维护性</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22491669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F1</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pic>
        <p:nvPicPr>
          <p:cNvPr id="6" name="图片 5"/>
          <p:cNvPicPr>
            <a:picLocks noChangeAspect="1"/>
          </p:cNvPicPr>
          <p:nvPr/>
        </p:nvPicPr>
        <p:blipFill>
          <a:blip r:embed="rId3"/>
          <a:stretch>
            <a:fillRect/>
          </a:stretch>
        </p:blipFill>
        <p:spPr>
          <a:xfrm>
            <a:off x="2070100" y="733424"/>
            <a:ext cx="6540500" cy="5956527"/>
          </a:xfrm>
          <a:prstGeom prst="rect">
            <a:avLst/>
          </a:prstGeom>
        </p:spPr>
      </p:pic>
    </p:spTree>
    <p:extLst>
      <p:ext uri="{BB962C8B-B14F-4D97-AF65-F5344CB8AC3E}">
        <p14:creationId xmlns:p14="http://schemas.microsoft.com/office/powerpoint/2010/main" val="2889023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CockRoachDB</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       是</a:t>
            </a:r>
            <a:r>
              <a:rPr lang="zh-CN" altLang="en-US" dirty="0"/>
              <a:t>一个分布式关系型数据库</a:t>
            </a:r>
            <a:r>
              <a:rPr lang="zh-CN" altLang="en-US" dirty="0" smtClean="0"/>
              <a:t>，</a:t>
            </a:r>
            <a:r>
              <a:rPr lang="zh-CN" altLang="en-US" dirty="0"/>
              <a:t>思路源自 </a:t>
            </a:r>
            <a:r>
              <a:rPr lang="en-US" altLang="zh-CN" dirty="0"/>
              <a:t>Google </a:t>
            </a:r>
            <a:r>
              <a:rPr lang="zh-CN" altLang="en-US" dirty="0"/>
              <a:t>的全球性分布式数据库 </a:t>
            </a:r>
            <a:r>
              <a:rPr lang="en-US" altLang="zh-CN" dirty="0"/>
              <a:t>Spanner</a:t>
            </a:r>
            <a:r>
              <a:rPr lang="zh-CN" altLang="en-US" dirty="0"/>
              <a:t>。其理念是将数据分布在多数据中心的多台服务器上，实现一个可扩展，多版本，全球分布式并支持同步复制的数据库</a:t>
            </a:r>
            <a:r>
              <a:rPr lang="zh-CN" altLang="en-US" dirty="0" smtClean="0"/>
              <a:t>。</a:t>
            </a:r>
            <a:endParaRPr lang="en-US" altLang="zh-CN" dirty="0" smtClean="0"/>
          </a:p>
          <a:p>
            <a:endParaRPr lang="en-US" altLang="zh-CN" dirty="0"/>
          </a:p>
          <a:p>
            <a:r>
              <a:rPr lang="zh-CN" altLang="en-US" dirty="0" smtClean="0"/>
              <a:t>采用技术：</a:t>
            </a:r>
            <a:r>
              <a:rPr lang="zh-CN" altLang="en-US" dirty="0"/>
              <a:t>快照隔离 </a:t>
            </a:r>
            <a:r>
              <a:rPr lang="en-US" altLang="zh-CN" dirty="0"/>
              <a:t>(SI) </a:t>
            </a:r>
            <a:r>
              <a:rPr lang="zh-CN" altLang="en-US" dirty="0"/>
              <a:t>和 串行快照隔离 </a:t>
            </a:r>
            <a:r>
              <a:rPr lang="en-US" altLang="zh-CN" dirty="0"/>
              <a:t>(SSI) </a:t>
            </a:r>
            <a:r>
              <a:rPr lang="zh-CN" altLang="en-US" dirty="0"/>
              <a:t>两种隔离级别</a:t>
            </a:r>
            <a:r>
              <a:rPr lang="zh-CN" altLang="en-US" dirty="0" smtClean="0"/>
              <a:t>，混合逻辑时钟</a:t>
            </a:r>
            <a:r>
              <a:rPr lang="en-US" altLang="zh-CN" dirty="0" smtClean="0"/>
              <a:t>HLC</a:t>
            </a:r>
            <a:r>
              <a:rPr lang="zh-CN" altLang="en-US" dirty="0" smtClean="0"/>
              <a:t>（</a:t>
            </a:r>
            <a:r>
              <a:rPr lang="en-US" altLang="zh-CN" dirty="0"/>
              <a:t>Hybrid Logical Clock</a:t>
            </a:r>
            <a:r>
              <a:rPr lang="zh-CN" altLang="en-US" dirty="0" smtClean="0"/>
              <a:t>），提供</a:t>
            </a:r>
            <a:r>
              <a:rPr lang="zh-CN" altLang="en-US" dirty="0"/>
              <a:t>外部一致的无</a:t>
            </a:r>
            <a:r>
              <a:rPr lang="zh-CN" altLang="en-US" dirty="0" smtClean="0"/>
              <a:t>锁分布式事务（</a:t>
            </a:r>
            <a:r>
              <a:rPr lang="en-US" altLang="zh-CN" dirty="0" smtClean="0"/>
              <a:t>intent</a:t>
            </a:r>
            <a:r>
              <a:rPr lang="zh-CN" altLang="en-US" dirty="0" smtClean="0"/>
              <a:t>），两阶段事务，多</a:t>
            </a:r>
            <a:r>
              <a:rPr lang="zh-CN" altLang="en-US" dirty="0"/>
              <a:t>个副本之间使用一致性协议</a:t>
            </a:r>
            <a:r>
              <a:rPr lang="en-US" altLang="zh-CN" dirty="0"/>
              <a:t>——Raft</a:t>
            </a:r>
            <a:r>
              <a:rPr lang="zh-CN" altLang="en-US" dirty="0"/>
              <a:t>同步</a:t>
            </a:r>
            <a:r>
              <a:rPr lang="zh-CN" altLang="en-US" dirty="0" smtClean="0"/>
              <a:t>数据。</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908539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250" y="555625"/>
            <a:ext cx="8648700" cy="5800725"/>
          </a:xfrm>
          <a:prstGeom prst="rect">
            <a:avLst/>
          </a:prstGeom>
        </p:spPr>
      </p:pic>
      <p:sp>
        <p:nvSpPr>
          <p:cNvPr id="2" name="标题 1"/>
          <p:cNvSpPr>
            <a:spLocks noGrp="1"/>
          </p:cNvSpPr>
          <p:nvPr>
            <p:ph type="title"/>
          </p:nvPr>
        </p:nvSpPr>
        <p:spPr/>
        <p:txBody>
          <a:bodyPr/>
          <a:lstStyle/>
          <a:p>
            <a:r>
              <a:rPr lang="en-US" altLang="zh-CN" dirty="0" err="1"/>
              <a:t>CockRoachDB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046521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175" y="581389"/>
            <a:ext cx="6442925" cy="6140085"/>
          </a:xfrm>
          <a:prstGeom prst="rect">
            <a:avLst/>
          </a:prstGeom>
        </p:spPr>
      </p:pic>
      <p:sp>
        <p:nvSpPr>
          <p:cNvPr id="2" name="标题 1"/>
          <p:cNvSpPr>
            <a:spLocks noGrp="1"/>
          </p:cNvSpPr>
          <p:nvPr>
            <p:ph type="title"/>
          </p:nvPr>
        </p:nvSpPr>
        <p:spPr/>
        <p:txBody>
          <a:bodyPr/>
          <a:lstStyle/>
          <a:p>
            <a:r>
              <a:rPr lang="en-US" altLang="zh-CN" dirty="0" err="1"/>
              <a:t>CockRoachDB</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Tree>
    <p:extLst>
      <p:ext uri="{BB962C8B-B14F-4D97-AF65-F5344CB8AC3E}">
        <p14:creationId xmlns:p14="http://schemas.microsoft.com/office/powerpoint/2010/main" val="3600029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Neo4j</a:t>
            </a:r>
            <a:endParaRPr lang="zh-CN" altLang="en-US" dirty="0"/>
          </a:p>
        </p:txBody>
      </p:sp>
      <p:sp>
        <p:nvSpPr>
          <p:cNvPr id="3" name="内容占位符 2"/>
          <p:cNvSpPr>
            <a:spLocks noGrp="1"/>
          </p:cNvSpPr>
          <p:nvPr>
            <p:ph idx="1"/>
          </p:nvPr>
        </p:nvSpPr>
        <p:spPr/>
        <p:txBody>
          <a:bodyPr/>
          <a:lstStyle/>
          <a:p>
            <a:r>
              <a:rPr lang="zh-CN" altLang="en-US" dirty="0" smtClean="0"/>
              <a:t>       是</a:t>
            </a:r>
            <a:r>
              <a:rPr lang="zh-CN" altLang="en-US" dirty="0"/>
              <a:t>一个高性能</a:t>
            </a:r>
            <a:r>
              <a:rPr lang="zh-CN" altLang="en-US" dirty="0" smtClean="0"/>
              <a:t>的</a:t>
            </a:r>
            <a:r>
              <a:rPr lang="zh-CN" altLang="en-US" dirty="0"/>
              <a:t>、</a:t>
            </a:r>
            <a:r>
              <a:rPr lang="en-US" altLang="zh-CN" dirty="0" smtClean="0"/>
              <a:t>NOSQL</a:t>
            </a:r>
            <a:r>
              <a:rPr lang="zh-CN" altLang="en-US" dirty="0"/>
              <a:t>图形数据库，它将结构化数据存储在网络上而不是表中。它是一个嵌入式的、基于磁盘的、具备完全的事务特性的</a:t>
            </a:r>
            <a:r>
              <a:rPr lang="en-US" altLang="zh-CN" dirty="0"/>
              <a:t>Java</a:t>
            </a:r>
            <a:r>
              <a:rPr lang="zh-CN" altLang="en-US" dirty="0"/>
              <a:t>持久化引擎，但是它将结构化数据存储在网络</a:t>
            </a:r>
            <a:r>
              <a:rPr lang="en-US" altLang="zh-CN" dirty="0"/>
              <a:t>(</a:t>
            </a:r>
            <a:r>
              <a:rPr lang="zh-CN" altLang="en-US" dirty="0"/>
              <a:t>从数学角度叫做图</a:t>
            </a:r>
            <a:r>
              <a:rPr lang="en-US" altLang="zh-CN" dirty="0"/>
              <a:t>)</a:t>
            </a:r>
            <a:r>
              <a:rPr lang="zh-CN" altLang="en-US" dirty="0"/>
              <a:t>上而</a:t>
            </a:r>
            <a:r>
              <a:rPr lang="zh-CN" altLang="en-US" dirty="0" smtClean="0"/>
              <a:t>不是表</a:t>
            </a:r>
            <a:r>
              <a:rPr lang="zh-CN" altLang="en-US" dirty="0"/>
              <a:t>中</a:t>
            </a:r>
            <a:r>
              <a:rPr lang="zh-CN" altLang="en-US" dirty="0" smtClean="0"/>
              <a:t>。</a:t>
            </a:r>
            <a:endParaRPr lang="en-US" altLang="zh-CN" dirty="0" smtClean="0"/>
          </a:p>
          <a:p>
            <a:endParaRPr lang="en-US" altLang="zh-CN" dirty="0"/>
          </a:p>
          <a:p>
            <a:r>
              <a:rPr lang="zh-CN" altLang="en-US" dirty="0" smtClean="0"/>
              <a:t>采用技术：</a:t>
            </a:r>
            <a:r>
              <a:rPr lang="en-US" altLang="zh-CN" dirty="0"/>
              <a:t>Cypher</a:t>
            </a:r>
            <a:r>
              <a:rPr lang="zh-CN" altLang="en-US" dirty="0" smtClean="0"/>
              <a:t>查询语言、显示存储节点之间的关系、索引技术、支持事务。</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2777907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Neo4j</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02" y="1285462"/>
            <a:ext cx="2219635" cy="1648055"/>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646" y="1312525"/>
            <a:ext cx="4686954" cy="274358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703" y="1285462"/>
            <a:ext cx="2772162" cy="4829849"/>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02" y="3834438"/>
            <a:ext cx="3724795" cy="2743583"/>
          </a:xfrm>
          <a:prstGeom prst="rect">
            <a:avLst/>
          </a:prstGeom>
        </p:spPr>
      </p:pic>
    </p:spTree>
    <p:extLst>
      <p:ext uri="{BB962C8B-B14F-4D97-AF65-F5344CB8AC3E}">
        <p14:creationId xmlns:p14="http://schemas.microsoft.com/office/powerpoint/2010/main" val="1497995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Storm</a:t>
            </a:r>
            <a:endParaRPr lang="zh-CN" altLang="en-US" dirty="0"/>
          </a:p>
        </p:txBody>
      </p:sp>
      <p:sp>
        <p:nvSpPr>
          <p:cNvPr id="3" name="内容占位符 2"/>
          <p:cNvSpPr>
            <a:spLocks noGrp="1"/>
          </p:cNvSpPr>
          <p:nvPr>
            <p:ph idx="1"/>
          </p:nvPr>
        </p:nvSpPr>
        <p:spPr/>
        <p:txBody>
          <a:bodyPr/>
          <a:lstStyle/>
          <a:p>
            <a:r>
              <a:rPr lang="zh-CN" altLang="en-US" dirty="0" smtClean="0"/>
              <a:t>       是</a:t>
            </a:r>
            <a:r>
              <a:rPr lang="en-US" altLang="zh-CN" dirty="0"/>
              <a:t>Twitter</a:t>
            </a:r>
            <a:r>
              <a:rPr lang="zh-CN" altLang="en-US" dirty="0"/>
              <a:t>开源的分布式实时大数据处理框架</a:t>
            </a:r>
            <a:r>
              <a:rPr lang="zh-CN" altLang="en-US" dirty="0" smtClean="0"/>
              <a:t>，与</a:t>
            </a:r>
            <a:r>
              <a:rPr lang="en-US" altLang="zh-CN" dirty="0" err="1"/>
              <a:t>hadoop</a:t>
            </a:r>
            <a:r>
              <a:rPr lang="zh-CN" altLang="en-US" dirty="0"/>
              <a:t>不同的是，</a:t>
            </a:r>
            <a:r>
              <a:rPr lang="en-US" altLang="zh-CN" dirty="0"/>
              <a:t>storm</a:t>
            </a:r>
            <a:r>
              <a:rPr lang="zh-CN" altLang="en-US" dirty="0"/>
              <a:t>不是批量处理已经存在的大量数据，而是实时计算每一条</a:t>
            </a:r>
            <a:r>
              <a:rPr lang="zh-CN" altLang="en-US" dirty="0" smtClean="0"/>
              <a:t>数据，强调</a:t>
            </a:r>
            <a:r>
              <a:rPr lang="zh-CN" altLang="en-US" dirty="0"/>
              <a:t>实时性，常用于实时性要求</a:t>
            </a:r>
            <a:r>
              <a:rPr lang="zh-CN" altLang="en-US" dirty="0" smtClean="0"/>
              <a:t>较高（流计算）的地方。</a:t>
            </a:r>
            <a:endParaRPr lang="en-US" altLang="zh-CN" dirty="0" smtClean="0"/>
          </a:p>
          <a:p>
            <a:endParaRPr lang="en-US" altLang="zh-CN" dirty="0"/>
          </a:p>
          <a:p>
            <a:r>
              <a:rPr lang="zh-CN" altLang="en-US" dirty="0" smtClean="0"/>
              <a:t>采用技术：</a:t>
            </a:r>
            <a:r>
              <a:rPr lang="en-US" altLang="zh-CN" dirty="0" smtClean="0"/>
              <a:t>topology</a:t>
            </a:r>
            <a:r>
              <a:rPr lang="zh-CN" altLang="en-US" dirty="0" smtClean="0"/>
              <a:t>、</a:t>
            </a:r>
            <a:r>
              <a:rPr lang="en-US" altLang="zh-CN" dirty="0" smtClean="0"/>
              <a:t>acker</a:t>
            </a:r>
            <a:r>
              <a:rPr lang="zh-CN" altLang="en-US" dirty="0" smtClean="0"/>
              <a:t>记录级容错</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Tree>
    <p:extLst>
      <p:ext uri="{BB962C8B-B14F-4D97-AF65-F5344CB8AC3E}">
        <p14:creationId xmlns:p14="http://schemas.microsoft.com/office/powerpoint/2010/main" val="36992814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12" y="825294"/>
            <a:ext cx="6567488" cy="5186181"/>
          </a:xfrm>
          <a:prstGeom prst="rect">
            <a:avLst/>
          </a:prstGeom>
        </p:spPr>
      </p:pic>
      <p:sp>
        <p:nvSpPr>
          <p:cNvPr id="2" name="标题 1"/>
          <p:cNvSpPr>
            <a:spLocks noGrp="1"/>
          </p:cNvSpPr>
          <p:nvPr>
            <p:ph type="title"/>
          </p:nvPr>
        </p:nvSpPr>
        <p:spPr/>
        <p:txBody>
          <a:bodyPr>
            <a:normAutofit/>
          </a:bodyPr>
          <a:lstStyle/>
          <a:p>
            <a:r>
              <a:rPr lang="en-US" altLang="zh-CN" dirty="0" smtClean="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401925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Storm</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pic>
        <p:nvPicPr>
          <p:cNvPr id="5" name="图片 4" descr="storm.emf"/>
          <p:cNvPicPr>
            <a:picLocks noChangeAspect="1"/>
          </p:cNvPicPr>
          <p:nvPr/>
        </p:nvPicPr>
        <p:blipFill>
          <a:blip r:embed="rId3" cstate="print"/>
          <a:stretch>
            <a:fillRect/>
          </a:stretch>
        </p:blipFill>
        <p:spPr>
          <a:xfrm>
            <a:off x="2035155" y="1036638"/>
            <a:ext cx="8086745" cy="4344723"/>
          </a:xfrm>
          <a:prstGeom prst="rect">
            <a:avLst/>
          </a:prstGeom>
        </p:spPr>
      </p:pic>
    </p:spTree>
    <p:extLst>
      <p:ext uri="{BB962C8B-B14F-4D97-AF65-F5344CB8AC3E}">
        <p14:creationId xmlns:p14="http://schemas.microsoft.com/office/powerpoint/2010/main" val="42371105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
            </a:r>
            <a:r>
              <a:rPr kumimoji="1" lang="zh-CN" altLang="en-US" dirty="0"/>
              <a:t>大数据管理系统</a:t>
            </a:r>
            <a:r>
              <a:rPr kumimoji="1" lang="en-US" altLang="zh-CN" dirty="0"/>
              <a:t>》-</a:t>
            </a:r>
            <a:r>
              <a:rPr kumimoji="1" lang="zh-CN" altLang="en-US" dirty="0"/>
              <a:t> 知识架构</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5" name="内容占位符 3"/>
          <p:cNvSpPr>
            <a:spLocks noGrp="1"/>
          </p:cNvSpPr>
          <p:nvPr>
            <p:ph idx="1"/>
          </p:nvPr>
        </p:nvSpPr>
        <p:spPr>
          <a:xfrm>
            <a:off x="885536" y="1510118"/>
            <a:ext cx="5210464" cy="4351338"/>
          </a:xfrm>
        </p:spPr>
        <p:txBody>
          <a:bodyPr>
            <a:normAutofit/>
          </a:bodyPr>
          <a:lstStyle/>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1</a:t>
            </a:r>
            <a:r>
              <a:rPr kumimoji="1" lang="zh-CN" altLang="en-US" sz="2400" b="1" dirty="0"/>
              <a:t>章</a:t>
            </a:r>
            <a:r>
              <a:rPr kumimoji="1" lang="zh-CN" altLang="en-US" sz="2400" dirty="0"/>
              <a:t>：了解大数据管理系统的发展历史；梳理大数据管理的数据特征、系统特征和应用特征</a:t>
            </a:r>
            <a:endParaRPr kumimoji="1" lang="en-US" altLang="zh-CN" sz="2400" dirty="0"/>
          </a:p>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2-5</a:t>
            </a:r>
            <a:r>
              <a:rPr kumimoji="1" lang="zh-CN" altLang="en-US" sz="2400" b="1" dirty="0"/>
              <a:t>章</a:t>
            </a:r>
            <a:r>
              <a:rPr kumimoji="1" lang="zh-CN" altLang="en-US" sz="2400" dirty="0"/>
              <a:t>：掌握大数据管理的核心：数据模型与查询语言</a:t>
            </a:r>
            <a:endParaRPr kumimoji="1" lang="en-US" altLang="zh-CN" sz="2400" dirty="0"/>
          </a:p>
          <a:p>
            <a:pPr marL="457200" indent="-457200">
              <a:spcBef>
                <a:spcPts val="600"/>
              </a:spcBef>
              <a:spcAft>
                <a:spcPts val="600"/>
              </a:spcAft>
              <a:buFont typeface="Arial" panose="020B0604020202020204" pitchFamily="34" charset="0"/>
              <a:buChar char="•"/>
            </a:pPr>
            <a:r>
              <a:rPr kumimoji="1" lang="zh-CN" altLang="en-US" sz="2400" b="1" dirty="0"/>
              <a:t>第</a:t>
            </a:r>
            <a:r>
              <a:rPr kumimoji="1" lang="en-US" altLang="zh-CN" sz="2400" b="1" dirty="0"/>
              <a:t>6-10</a:t>
            </a:r>
            <a:r>
              <a:rPr kumimoji="1" lang="zh-CN" altLang="en-US" sz="2400" b="1" dirty="0"/>
              <a:t>章</a:t>
            </a:r>
            <a:r>
              <a:rPr kumimoji="1" lang="zh-CN" altLang="en-US" sz="2400" dirty="0"/>
              <a:t>：讨论大数据管理的分层体系架构，</a:t>
            </a:r>
            <a:r>
              <a:rPr kumimoji="1" lang="zh-CN" altLang="en-US" sz="2400" dirty="0">
                <a:solidFill>
                  <a:srgbClr val="FF0000"/>
                </a:solidFill>
              </a:rPr>
              <a:t>剖析大数据管理系统的关键技术</a:t>
            </a:r>
            <a:endParaRPr kumimoji="1" lang="en-US" altLang="zh-CN" sz="2400" dirty="0">
              <a:solidFill>
                <a:srgbClr val="FF0000"/>
              </a:solidFill>
            </a:endParaRPr>
          </a:p>
          <a:p>
            <a:pPr>
              <a:spcBef>
                <a:spcPts val="600"/>
              </a:spcBef>
              <a:spcAft>
                <a:spcPts val="600"/>
              </a:spcAft>
            </a:pPr>
            <a:endParaRPr kumimoji="1" lang="en-US" altLang="zh-CN" sz="2400" dirty="0"/>
          </a:p>
          <a:p>
            <a:pPr>
              <a:spcBef>
                <a:spcPts val="600"/>
              </a:spcBef>
              <a:spcAft>
                <a:spcPts val="600"/>
              </a:spcAft>
            </a:pPr>
            <a:endParaRPr kumimoji="1" lang="en-US" altLang="zh-CN" sz="2400" dirty="0"/>
          </a:p>
          <a:p>
            <a:pPr>
              <a:spcBef>
                <a:spcPts val="600"/>
              </a:spcBef>
              <a:spcAft>
                <a:spcPts val="600"/>
              </a:spcAft>
            </a:pPr>
            <a:endParaRPr kumimoji="1" lang="zh-CN" altLang="en-US" sz="2400" dirty="0"/>
          </a:p>
        </p:txBody>
      </p:sp>
      <p:sp>
        <p:nvSpPr>
          <p:cNvPr id="6" name="左箭头 5"/>
          <p:cNvSpPr/>
          <p:nvPr/>
        </p:nvSpPr>
        <p:spPr>
          <a:xfrm rot="10800000">
            <a:off x="5800627" y="4523208"/>
            <a:ext cx="592282" cy="436418"/>
          </a:xfrm>
          <a:prstGeom prst="lef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7" name="图表 8"/>
          <p:cNvGraphicFramePr/>
          <p:nvPr>
            <p:extLst>
              <p:ext uri="{D42A27DB-BD31-4B8C-83A1-F6EECF244321}">
                <p14:modId xmlns:p14="http://schemas.microsoft.com/office/powerpoint/2010/main" val="3478056629"/>
              </p:ext>
            </p:extLst>
          </p:nvPr>
        </p:nvGraphicFramePr>
        <p:xfrm>
          <a:off x="6578111" y="1510118"/>
          <a:ext cx="4221069" cy="5023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7841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9"/>
            <a:ext cx="10515600" cy="4351338"/>
          </a:xfrm>
        </p:spPr>
        <p:txBody>
          <a:bodyPr/>
          <a:lstStyle/>
          <a:p>
            <a:r>
              <a:rPr lang="en-US" altLang="zh-CN" dirty="0"/>
              <a:t>2. </a:t>
            </a:r>
            <a:r>
              <a:rPr lang="zh-CN" altLang="en-US" dirty="0"/>
              <a:t>层次、网状系统到关系数据库系统</a:t>
            </a:r>
            <a:endParaRPr lang="en-US" altLang="zh-CN"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pic>
        <p:nvPicPr>
          <p:cNvPr id="8" name="图片 7">
            <a:extLst>
              <a:ext uri="{FF2B5EF4-FFF2-40B4-BE49-F238E27FC236}">
                <a16:creationId xmlns:a16="http://schemas.microsoft.com/office/drawing/2014/main" id="{1559A8A0-C933-4908-AA8D-FA241F526B66}"/>
              </a:ext>
            </a:extLst>
          </p:cNvPr>
          <p:cNvPicPr>
            <a:picLocks noChangeAspect="1"/>
          </p:cNvPicPr>
          <p:nvPr/>
        </p:nvPicPr>
        <p:blipFill>
          <a:blip r:embed="rId3"/>
          <a:stretch>
            <a:fillRect/>
          </a:stretch>
        </p:blipFill>
        <p:spPr>
          <a:xfrm>
            <a:off x="829676" y="1699955"/>
            <a:ext cx="8926843" cy="3768931"/>
          </a:xfrm>
          <a:prstGeom prst="rect">
            <a:avLst/>
          </a:prstGeom>
        </p:spPr>
      </p:pic>
      <p:sp>
        <p:nvSpPr>
          <p:cNvPr id="9" name="矩形: 圆角 10">
            <a:extLst>
              <a:ext uri="{FF2B5EF4-FFF2-40B4-BE49-F238E27FC236}">
                <a16:creationId xmlns:a16="http://schemas.microsoft.com/office/drawing/2014/main" id="{BB1C014D-FE52-444A-85AD-37D40139B88A}"/>
              </a:ext>
            </a:extLst>
          </p:cNvPr>
          <p:cNvSpPr/>
          <p:nvPr/>
        </p:nvSpPr>
        <p:spPr>
          <a:xfrm rot="1989406">
            <a:off x="1036325" y="5780828"/>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SQL</a:t>
            </a:r>
            <a:r>
              <a:rPr lang="zh-CN" altLang="en-US" b="1" dirty="0">
                <a:solidFill>
                  <a:srgbClr val="C00000"/>
                </a:solidFill>
                <a:latin typeface="微软雅黑" panose="020B0503020204020204" pitchFamily="34" charset="-122"/>
                <a:ea typeface="微软雅黑" panose="020B0503020204020204" pitchFamily="34" charset="-122"/>
              </a:rPr>
              <a:t>语言</a:t>
            </a:r>
          </a:p>
        </p:txBody>
      </p:sp>
      <p:sp>
        <p:nvSpPr>
          <p:cNvPr id="10" name="矩形: 圆角 11">
            <a:extLst>
              <a:ext uri="{FF2B5EF4-FFF2-40B4-BE49-F238E27FC236}">
                <a16:creationId xmlns:a16="http://schemas.microsoft.com/office/drawing/2014/main" id="{3B6C8EE3-7249-4580-80F6-CB28EB4F81CC}"/>
              </a:ext>
            </a:extLst>
          </p:cNvPr>
          <p:cNvSpPr/>
          <p:nvPr/>
        </p:nvSpPr>
        <p:spPr>
          <a:xfrm rot="1989406">
            <a:off x="2703930" y="5780828"/>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查询优化</a:t>
            </a:r>
          </a:p>
        </p:txBody>
      </p:sp>
      <p:sp>
        <p:nvSpPr>
          <p:cNvPr id="11" name="矩形: 圆角 12">
            <a:extLst>
              <a:ext uri="{FF2B5EF4-FFF2-40B4-BE49-F238E27FC236}">
                <a16:creationId xmlns:a16="http://schemas.microsoft.com/office/drawing/2014/main" id="{9B8F9CAC-D57D-4B43-AED7-A1245CE3B69E}"/>
              </a:ext>
            </a:extLst>
          </p:cNvPr>
          <p:cNvSpPr/>
          <p:nvPr/>
        </p:nvSpPr>
        <p:spPr>
          <a:xfrm rot="1989406">
            <a:off x="4494975" y="5748450"/>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并发控制</a:t>
            </a:r>
          </a:p>
        </p:txBody>
      </p:sp>
      <p:sp>
        <p:nvSpPr>
          <p:cNvPr id="12" name="矩形: 圆角 13">
            <a:extLst>
              <a:ext uri="{FF2B5EF4-FFF2-40B4-BE49-F238E27FC236}">
                <a16:creationId xmlns:a16="http://schemas.microsoft.com/office/drawing/2014/main" id="{A1FEE9B3-1BE3-4A28-A4BA-0CE2628B3212}"/>
              </a:ext>
            </a:extLst>
          </p:cNvPr>
          <p:cNvSpPr/>
          <p:nvPr/>
        </p:nvSpPr>
        <p:spPr>
          <a:xfrm rot="1989406">
            <a:off x="7786417" y="5794201"/>
            <a:ext cx="1763543"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应用开发工具</a:t>
            </a:r>
          </a:p>
        </p:txBody>
      </p:sp>
      <p:sp>
        <p:nvSpPr>
          <p:cNvPr id="13" name="矩形: 圆角 14">
            <a:extLst>
              <a:ext uri="{FF2B5EF4-FFF2-40B4-BE49-F238E27FC236}">
                <a16:creationId xmlns:a16="http://schemas.microsoft.com/office/drawing/2014/main" id="{1135D1C7-6FD0-406C-9ABA-A96B81EE9F50}"/>
              </a:ext>
            </a:extLst>
          </p:cNvPr>
          <p:cNvSpPr/>
          <p:nvPr/>
        </p:nvSpPr>
        <p:spPr>
          <a:xfrm rot="1989406">
            <a:off x="6162580" y="5818463"/>
            <a:ext cx="1596242" cy="605683"/>
          </a:xfrm>
          <a:prstGeom prst="roundRect">
            <a:avLst/>
          </a:prstGeom>
          <a:solidFill>
            <a:schemeClr val="accent1">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latin typeface="微软雅黑" panose="020B0503020204020204" pitchFamily="34" charset="-122"/>
                <a:ea typeface="微软雅黑" panose="020B0503020204020204" pitchFamily="34" charset="-122"/>
              </a:rPr>
              <a:t>故障恢复</a:t>
            </a:r>
          </a:p>
        </p:txBody>
      </p:sp>
    </p:spTree>
    <p:extLst>
      <p:ext uri="{BB962C8B-B14F-4D97-AF65-F5344CB8AC3E}">
        <p14:creationId xmlns:p14="http://schemas.microsoft.com/office/powerpoint/2010/main" val="259372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1.1 </a:t>
            </a:r>
            <a:r>
              <a:rPr kumimoji="1" lang="zh-CN" altLang="en-US" dirty="0"/>
              <a:t>大数据管理的发展历史</a:t>
            </a:r>
            <a:endParaRPr lang="zh-CN" altLang="en-US" dirty="0"/>
          </a:p>
        </p:txBody>
      </p:sp>
      <p:sp>
        <p:nvSpPr>
          <p:cNvPr id="3" name="内容占位符 2"/>
          <p:cNvSpPr>
            <a:spLocks noGrp="1"/>
          </p:cNvSpPr>
          <p:nvPr>
            <p:ph idx="1"/>
          </p:nvPr>
        </p:nvSpPr>
        <p:spPr>
          <a:xfrm>
            <a:off x="833938" y="1117548"/>
            <a:ext cx="10515600" cy="5370933"/>
          </a:xfrm>
        </p:spPr>
        <p:txBody>
          <a:bodyPr>
            <a:normAutofit/>
          </a:bodyPr>
          <a:lstStyle/>
          <a:p>
            <a:r>
              <a:rPr lang="en-US" altLang="zh-CN" sz="2400" dirty="0"/>
              <a:t>2. </a:t>
            </a:r>
            <a:r>
              <a:rPr lang="zh-CN" altLang="en-US" sz="2400" dirty="0"/>
              <a:t>层次、网状系统到关系数据库</a:t>
            </a:r>
            <a:r>
              <a:rPr lang="zh-CN" altLang="en-US" sz="2400" dirty="0" smtClean="0"/>
              <a:t>系统</a:t>
            </a:r>
            <a:endParaRPr lang="en-US" altLang="zh-CN" sz="2400" dirty="0" smtClean="0"/>
          </a:p>
          <a:p>
            <a:r>
              <a:rPr lang="zh-CN" altLang="en-US" sz="2400" dirty="0"/>
              <a:t> </a:t>
            </a:r>
            <a:r>
              <a:rPr lang="zh-CN" altLang="en-US" sz="2400" dirty="0" smtClean="0"/>
              <a:t>     资源</a:t>
            </a:r>
            <a:r>
              <a:rPr lang="en-US" altLang="zh-CN" sz="2400" dirty="0" smtClean="0"/>
              <a:t>——</a:t>
            </a:r>
            <a:r>
              <a:rPr lang="zh-CN" altLang="en-US" sz="2400" dirty="0" smtClean="0"/>
              <a:t>计算机性能增强（</a:t>
            </a:r>
            <a:r>
              <a:rPr lang="en-US" altLang="zh-CN" sz="2400" dirty="0" smtClean="0">
                <a:solidFill>
                  <a:srgbClr val="FF0000"/>
                </a:solidFill>
              </a:rPr>
              <a:t>I</a:t>
            </a:r>
            <a:r>
              <a:rPr lang="en-US" altLang="zh-CN" sz="2400" dirty="0" smtClean="0"/>
              <a:t>BM</a:t>
            </a:r>
            <a:r>
              <a:rPr lang="zh-CN" altLang="en-US" sz="2400" dirty="0" smtClean="0"/>
              <a:t>小型机、操作系统</a:t>
            </a:r>
            <a:r>
              <a:rPr lang="en-US" altLang="zh-CN" sz="2400" dirty="0" smtClean="0"/>
              <a:t>UNIX</a:t>
            </a:r>
            <a:r>
              <a:rPr lang="zh-CN" altLang="en-US" sz="2400" dirty="0" smtClean="0"/>
              <a:t>、数据库管理系统</a:t>
            </a:r>
            <a:r>
              <a:rPr lang="en-US" altLang="zh-CN" sz="2400" dirty="0" smtClean="0">
                <a:solidFill>
                  <a:srgbClr val="FF0000"/>
                </a:solidFill>
              </a:rPr>
              <a:t>O</a:t>
            </a:r>
            <a:r>
              <a:rPr lang="en-US" altLang="zh-CN" sz="2400" dirty="0" smtClean="0"/>
              <a:t>RACLE</a:t>
            </a:r>
            <a:r>
              <a:rPr lang="zh-CN" altLang="en-US" sz="2400" dirty="0" smtClean="0"/>
              <a:t>、数据定义</a:t>
            </a:r>
            <a:r>
              <a:rPr lang="en-US" altLang="zh-CN" sz="2400" dirty="0" smtClean="0"/>
              <a:t>/</a:t>
            </a:r>
            <a:r>
              <a:rPr lang="zh-CN" altLang="en-US" sz="2400" dirty="0" smtClean="0"/>
              <a:t>操纵语言）</a:t>
            </a:r>
            <a:endParaRPr lang="en-US" altLang="zh-CN" sz="2400" dirty="0"/>
          </a:p>
          <a:p>
            <a:r>
              <a:rPr lang="zh-CN" altLang="en-US" sz="2400" dirty="0"/>
              <a:t>  </a:t>
            </a:r>
            <a:r>
              <a:rPr lang="zh-CN" altLang="en-US" sz="2400" dirty="0" smtClean="0"/>
              <a:t>    </a:t>
            </a:r>
            <a:r>
              <a:rPr lang="zh-CN" altLang="en-US" sz="2400" dirty="0"/>
              <a:t>规模</a:t>
            </a:r>
            <a:r>
              <a:rPr lang="en-US" altLang="zh-CN" sz="2400" dirty="0"/>
              <a:t>——</a:t>
            </a:r>
            <a:r>
              <a:rPr lang="zh-CN" altLang="en-US" sz="2400" dirty="0"/>
              <a:t>硬盘容量</a:t>
            </a:r>
            <a:r>
              <a:rPr lang="zh-CN" altLang="en-US" sz="2400" dirty="0" smtClean="0"/>
              <a:t>规模</a:t>
            </a:r>
            <a:r>
              <a:rPr lang="en-US" altLang="zh-CN" sz="2400" dirty="0" smtClean="0">
                <a:solidFill>
                  <a:srgbClr val="FF0000"/>
                </a:solidFill>
              </a:rPr>
              <a:t>E</a:t>
            </a:r>
            <a:r>
              <a:rPr lang="en-US" altLang="zh-CN" sz="2400" dirty="0" smtClean="0"/>
              <a:t>MC</a:t>
            </a:r>
            <a:r>
              <a:rPr lang="zh-CN" altLang="en-US" sz="2400" dirty="0" smtClean="0"/>
              <a:t>存储</a:t>
            </a:r>
            <a:endParaRPr lang="en-US" altLang="zh-CN" sz="2400" dirty="0"/>
          </a:p>
          <a:p>
            <a:r>
              <a:rPr lang="zh-CN" altLang="en-US" sz="2400" dirty="0"/>
              <a:t>   </a:t>
            </a:r>
            <a:r>
              <a:rPr lang="zh-CN" altLang="en-US" sz="2400" dirty="0" smtClean="0"/>
              <a:t>   系统</a:t>
            </a:r>
            <a:r>
              <a:rPr lang="zh-CN" altLang="en-US" sz="2400" dirty="0"/>
              <a:t>复杂性</a:t>
            </a:r>
            <a:r>
              <a:rPr lang="en-US" altLang="zh-CN" sz="2400" dirty="0" smtClean="0"/>
              <a:t>——</a:t>
            </a:r>
            <a:r>
              <a:rPr lang="zh-CN" altLang="en-US" sz="2400" dirty="0" smtClean="0"/>
              <a:t>面向企业级全局应用、数据的应用覆盖范围增加（数据及数据间逻辑关系逐渐丰富）、三层模式、数据库系统、效率</a:t>
            </a:r>
            <a:r>
              <a:rPr lang="zh-CN" altLang="en-US" sz="2400" dirty="0"/>
              <a:t>、</a:t>
            </a:r>
            <a:r>
              <a:rPr lang="zh-CN" altLang="en-US" sz="2400" dirty="0" smtClean="0"/>
              <a:t>可维护性</a:t>
            </a:r>
            <a:endParaRPr lang="en-US" altLang="zh-CN" sz="2400" dirty="0" smtClean="0"/>
          </a:p>
          <a:p>
            <a:endParaRPr lang="en-US" altLang="zh-CN" sz="2400" dirty="0"/>
          </a:p>
          <a:p>
            <a:r>
              <a:rPr lang="zh-CN" altLang="en-US" sz="2400" dirty="0" smtClean="0"/>
              <a:t>      关系模型简单明了，操作语言是描述性的，无需说明存取路径这样的细节，从而极大的提高了信息系统开发的生产效率。</a:t>
            </a:r>
            <a:endParaRPr lang="en-US" altLang="zh-CN" sz="2400" dirty="0" smtClean="0"/>
          </a:p>
          <a:p>
            <a:r>
              <a:rPr lang="zh-CN" altLang="en-US" sz="2400" dirty="0" smtClean="0"/>
              <a:t>埃德加</a:t>
            </a:r>
            <a:r>
              <a:rPr lang="en-US" altLang="zh-CN" sz="2400" dirty="0" smtClean="0"/>
              <a:t>.</a:t>
            </a:r>
            <a:r>
              <a:rPr lang="zh-CN" altLang="en-US" sz="2400" dirty="0" smtClean="0"/>
              <a:t>科德图灵奖演讲题目：“</a:t>
            </a:r>
            <a:r>
              <a:rPr lang="zh-CN" altLang="en-US" sz="2400" dirty="0" smtClean="0">
                <a:solidFill>
                  <a:srgbClr val="FF0000"/>
                </a:solidFill>
              </a:rPr>
              <a:t>关系数据库：提高生产率的实际基础</a:t>
            </a:r>
            <a:r>
              <a:rPr lang="zh-CN" altLang="en-US" sz="2400" dirty="0" smtClean="0"/>
              <a:t>”。</a:t>
            </a:r>
            <a:endParaRPr lang="en-US" altLang="zh-CN" sz="2400" dirty="0" smtClean="0"/>
          </a:p>
        </p:txBody>
      </p:sp>
      <p:sp>
        <p:nvSpPr>
          <p:cNvPr id="5" name="灯片编号占位符 4"/>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
        <p:nvSpPr>
          <p:cNvPr id="4" name="圆角矩形标注 3"/>
          <p:cNvSpPr/>
          <p:nvPr/>
        </p:nvSpPr>
        <p:spPr>
          <a:xfrm>
            <a:off x="7472298" y="2368534"/>
            <a:ext cx="1347592" cy="612648"/>
          </a:xfrm>
          <a:prstGeom prst="wedgeRoundRectCallout">
            <a:avLst>
              <a:gd name="adj1" fmla="val -96322"/>
              <a:gd name="adj2" fmla="val -2541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solidFill>
                  <a:srgbClr val="FF0000"/>
                </a:solidFill>
                <a:latin typeface="微软雅黑" panose="020B0503020204020204" pitchFamily="34" charset="-122"/>
                <a:ea typeface="微软雅黑" panose="020B0503020204020204" pitchFamily="34" charset="-122"/>
              </a:rPr>
              <a:t>IOE</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1265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TotalTime>
  <Words>6089</Words>
  <Application>Microsoft Office PowerPoint</Application>
  <PresentationFormat>宽屏</PresentationFormat>
  <Paragraphs>588</Paragraphs>
  <Slides>79</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79</vt:i4>
      </vt:variant>
    </vt:vector>
  </HeadingPairs>
  <TitlesOfParts>
    <vt:vector size="88" baseType="lpstr">
      <vt:lpstr>-apple-system</vt:lpstr>
      <vt:lpstr>Roboto</vt:lpstr>
      <vt:lpstr>等线</vt:lpstr>
      <vt:lpstr>等线 Light</vt:lpstr>
      <vt:lpstr>隶书</vt:lpstr>
      <vt:lpstr>微软雅黑</vt:lpstr>
      <vt:lpstr>Arial</vt:lpstr>
      <vt:lpstr>verdana</vt:lpstr>
      <vt:lpstr>Office 主题​​</vt:lpstr>
      <vt:lpstr>大数据管理</vt:lpstr>
      <vt:lpstr>课程目标</vt:lpstr>
      <vt:lpstr>本课程章节组织</vt:lpstr>
      <vt:lpstr>第1章 数据管理系统概述</vt:lpstr>
      <vt:lpstr>第1章 数据管理系统概述</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1.1 大数据管理的发展历史</vt:lpstr>
      <vt:lpstr>1.2 大数据管理系统的特征</vt:lpstr>
      <vt:lpstr>Example   Unpack  ATM DB:  Transaction</vt:lpstr>
      <vt:lpstr>Goals of  Databases  </vt:lpstr>
      <vt:lpstr>Goals of  Data systems </vt:lpstr>
      <vt:lpstr>PowerPoint 演示文稿</vt:lpstr>
      <vt:lpstr>PowerPoint 演示文稿</vt:lpstr>
      <vt:lpstr>PowerPoint 演示文稿</vt:lpstr>
      <vt:lpstr>Example   Unpack Cars DB</vt:lpstr>
      <vt:lpstr>Example: Youtube DB</vt:lpstr>
      <vt:lpstr>Example </vt:lpstr>
      <vt:lpstr>PowerPoint 演示文稿</vt:lpstr>
      <vt:lpstr>1.2 大数据管理系统的特征</vt:lpstr>
      <vt:lpstr>1.2 大数据管理系统的特征</vt:lpstr>
      <vt:lpstr>1.2 大数据管理系统的特征</vt:lpstr>
      <vt:lpstr>1.2 大数据管理系统的特征（续）</vt:lpstr>
      <vt:lpstr>1.2 大数据管理系统的特征（续）</vt:lpstr>
      <vt:lpstr>1.2 大数据管理系统的特征（续）</vt:lpstr>
      <vt:lpstr>1.2 大数据管理系统的特征</vt:lpstr>
      <vt:lpstr>1.2 大数据管理系统的特征（续）</vt:lpstr>
      <vt:lpstr>1.2 大数据管理系统的特征（续）</vt:lpstr>
      <vt:lpstr>1.2 大数据管理系统的特征</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1.3 大数据管理系统的组成</vt:lpstr>
      <vt:lpstr>Memcached</vt:lpstr>
      <vt:lpstr>Memcached</vt:lpstr>
      <vt:lpstr>Dynamo</vt:lpstr>
      <vt:lpstr>Dynamo</vt:lpstr>
      <vt:lpstr>Redis</vt:lpstr>
      <vt:lpstr>Redis</vt:lpstr>
      <vt:lpstr>RAMCloud</vt:lpstr>
      <vt:lpstr>RAMCloud</vt:lpstr>
      <vt:lpstr>RAMCloud</vt:lpstr>
      <vt:lpstr>MongoDB</vt:lpstr>
      <vt:lpstr>MongoDB</vt:lpstr>
      <vt:lpstr>MongoDB</vt:lpstr>
      <vt:lpstr>MongoDB</vt:lpstr>
      <vt:lpstr>GFS（Google File System）</vt:lpstr>
      <vt:lpstr>PowerPoint 演示文稿</vt:lpstr>
      <vt:lpstr>BigTable</vt:lpstr>
      <vt:lpstr>MapReduce</vt:lpstr>
      <vt:lpstr>MapReduce</vt:lpstr>
      <vt:lpstr>Spark</vt:lpstr>
      <vt:lpstr>Spark</vt:lpstr>
      <vt:lpstr>Spark</vt:lpstr>
      <vt:lpstr>Colossus</vt:lpstr>
      <vt:lpstr>Colossus</vt:lpstr>
      <vt:lpstr>SpannerDB</vt:lpstr>
      <vt:lpstr>SpannerDB</vt:lpstr>
      <vt:lpstr>F1</vt:lpstr>
      <vt:lpstr>F1</vt:lpstr>
      <vt:lpstr>CockRoachDB</vt:lpstr>
      <vt:lpstr>CockRoachDB</vt:lpstr>
      <vt:lpstr>CockRoachDB</vt:lpstr>
      <vt:lpstr>Neo4j</vt:lpstr>
      <vt:lpstr>Neo4j</vt:lpstr>
      <vt:lpstr>Storm</vt:lpstr>
      <vt:lpstr>Storm</vt:lpstr>
      <vt:lpstr>Storm</vt:lpstr>
      <vt:lpstr>《大数据管理系统》- 知识架构</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PC</cp:lastModifiedBy>
  <cp:revision>249</cp:revision>
  <dcterms:created xsi:type="dcterms:W3CDTF">2020-06-18T17:33:31Z</dcterms:created>
  <dcterms:modified xsi:type="dcterms:W3CDTF">2021-05-11T03:30:55Z</dcterms:modified>
</cp:coreProperties>
</file>